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Default Extension="tiff" ContentType="image/tif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6" r:id="rId1"/>
    <p:sldMasterId id="2147483648" r:id="rId2"/>
  </p:sldMasterIdLst>
  <p:notesMasterIdLst>
    <p:notesMasterId r:id="rId52"/>
  </p:notesMasterIdLst>
  <p:sldIdLst>
    <p:sldId id="334" r:id="rId3"/>
    <p:sldId id="261" r:id="rId4"/>
    <p:sldId id="263" r:id="rId5"/>
    <p:sldId id="282" r:id="rId6"/>
    <p:sldId id="264" r:id="rId7"/>
    <p:sldId id="265" r:id="rId8"/>
    <p:sldId id="266" r:id="rId9"/>
    <p:sldId id="267" r:id="rId10"/>
    <p:sldId id="268" r:id="rId11"/>
    <p:sldId id="280" r:id="rId12"/>
    <p:sldId id="283" r:id="rId13"/>
    <p:sldId id="318" r:id="rId14"/>
    <p:sldId id="320" r:id="rId15"/>
    <p:sldId id="321" r:id="rId16"/>
    <p:sldId id="319" r:id="rId17"/>
    <p:sldId id="322" r:id="rId18"/>
    <p:sldId id="289" r:id="rId19"/>
    <p:sldId id="313" r:id="rId20"/>
    <p:sldId id="315" r:id="rId21"/>
    <p:sldId id="316" r:id="rId22"/>
    <p:sldId id="314" r:id="rId23"/>
    <p:sldId id="317" r:id="rId24"/>
    <p:sldId id="290" r:id="rId25"/>
    <p:sldId id="308" r:id="rId26"/>
    <p:sldId id="311" r:id="rId27"/>
    <p:sldId id="310" r:id="rId28"/>
    <p:sldId id="309" r:id="rId29"/>
    <p:sldId id="312" r:id="rId30"/>
    <p:sldId id="332" r:id="rId31"/>
    <p:sldId id="325" r:id="rId32"/>
    <p:sldId id="326" r:id="rId33"/>
    <p:sldId id="327" r:id="rId34"/>
    <p:sldId id="333" r:id="rId35"/>
    <p:sldId id="329" r:id="rId36"/>
    <p:sldId id="330" r:id="rId37"/>
    <p:sldId id="331" r:id="rId38"/>
    <p:sldId id="324" r:id="rId39"/>
    <p:sldId id="286" r:id="rId40"/>
    <p:sldId id="307" r:id="rId41"/>
    <p:sldId id="292" r:id="rId42"/>
    <p:sldId id="293" r:id="rId43"/>
    <p:sldId id="294" r:id="rId44"/>
    <p:sldId id="295" r:id="rId45"/>
    <p:sldId id="296" r:id="rId46"/>
    <p:sldId id="297" r:id="rId47"/>
    <p:sldId id="340" r:id="rId48"/>
    <p:sldId id="291" r:id="rId49"/>
    <p:sldId id="339" r:id="rId50"/>
    <p:sldId id="304" r:id="rId51"/>
  </p:sldIdLst>
  <p:sldSz cx="9144000" cy="6858000" type="screen4x3"/>
  <p:notesSz cx="7010400" cy="9296400"/>
  <p:embeddedFontLst>
    <p:embeddedFont>
      <p:font typeface="Calibri"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69966"/>
    <a:srgbClr val="016699"/>
    <a:srgbClr val="52BA92"/>
    <a:srgbClr val="09659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70678" autoAdjust="0"/>
  </p:normalViewPr>
  <p:slideViewPr>
    <p:cSldViewPr>
      <p:cViewPr varScale="1">
        <p:scale>
          <a:sx n="78" d="100"/>
          <a:sy n="78" d="100"/>
        </p:scale>
        <p:origin x="-2490" y="-96"/>
      </p:cViewPr>
      <p:guideLst>
        <p:guide orient="horz" pos="2160"/>
        <p:guide pos="2880"/>
      </p:guideLst>
    </p:cSldViewPr>
  </p:slideViewPr>
  <p:outlineViewPr>
    <p:cViewPr>
      <p:scale>
        <a:sx n="33" d="100"/>
        <a:sy n="33" d="100"/>
      </p:scale>
      <p:origin x="0" y="1203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9" d="100"/>
          <a:sy n="69" d="100"/>
        </p:scale>
        <p:origin x="-4110" y="-114"/>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4.fntdata"/><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A511B903-C457-403C-B8C1-5E44A120A0B9}" type="datetimeFigureOut">
              <a:rPr lang="en-US" smtClean="0"/>
              <a:pPr/>
              <a:t>12/6/2013</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67FD34E3-6B5A-4F26-B4CB-53DEBAB4776E}" type="slidenum">
              <a:rPr lang="en-US" smtClean="0"/>
              <a:pPr/>
              <a:t>‹#›</a:t>
            </a:fld>
            <a:endParaRPr lang="en-US"/>
          </a:p>
        </p:txBody>
      </p:sp>
    </p:spTree>
    <p:extLst>
      <p:ext uri="{BB962C8B-B14F-4D97-AF65-F5344CB8AC3E}">
        <p14:creationId xmlns="" xmlns:p14="http://schemas.microsoft.com/office/powerpoint/2010/main" val="4190914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We’re here today to discuss</a:t>
            </a:r>
            <a:r>
              <a:rPr lang="en-US" baseline="0" dirty="0" smtClean="0"/>
              <a:t> the noncontiguous cluster, a new and improved planning tool that municipalities can add to their ordinances as a way to encourage land preservation while promoting attractive growth.  </a:t>
            </a:r>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17"/>
            <a:r>
              <a:rPr lang="en-US" dirty="0" smtClean="0"/>
              <a:t>So</a:t>
            </a:r>
            <a:r>
              <a:rPr lang="en-US" baseline="0" dirty="0" smtClean="0"/>
              <a:t>,</a:t>
            </a:r>
            <a:r>
              <a:rPr lang="en-US" dirty="0" smtClean="0"/>
              <a:t> what is noncontiguous clustering? We first</a:t>
            </a:r>
            <a:r>
              <a:rPr lang="en-US" baseline="0" dirty="0" smtClean="0"/>
              <a:t> should begin by examining the existing land use tools available to municipalities in New Jersey…</a:t>
            </a:r>
            <a:endParaRPr lang="en-US" dirty="0" smtClean="0"/>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Conventional development is your most basic idea of a subdivision.  A developer divides the total parcel of land by the prescribed zoning density for that area to yield a total number of lots, all equal in size.  Often, large minimum lot sizes are used in an attempt to limit development impacts. This is sometimes referred to as “large lot zoning.”</a:t>
            </a:r>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contiguous cluster development has been used as a way to permit development while also preserving land for open space or farmland.  Number of units is the same or similar to that of a conventional development, but each lot will be smaller in size.  This permanently preserves land or open space without public funding.</a:t>
            </a:r>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Basically:  The noncontiguous cluster development is similar to that of the cluster development, but instead of one site where development is clustered and the rest of the land is preserved, development is clustered on one or more parcels and another (or multiple</a:t>
            </a:r>
            <a:r>
              <a:rPr lang="en-US" baseline="0" dirty="0" smtClean="0"/>
              <a:t> parcels)</a:t>
            </a:r>
            <a:r>
              <a:rPr lang="en-US" dirty="0" smtClean="0"/>
              <a:t> is permanently preserved.</a:t>
            </a:r>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Simply put, the noncontiguous cluster helps direct development where it makes the most sense, while permanently preserving farmland, open spaces or historic sites with fewer public dollars than</a:t>
            </a:r>
            <a:r>
              <a:rPr lang="en-US" baseline="0" dirty="0" smtClean="0"/>
              <a:t> </a:t>
            </a:r>
            <a:r>
              <a:rPr lang="en-US" baseline="0" smtClean="0"/>
              <a:t>conventional preservation.</a:t>
            </a:r>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Noncontiguous clustering can be used for open space preservation, farmland preservation or even the protection of historic sites or structures.</a:t>
            </a:r>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Growth can include residential, mixed use areas, as well as non-residential development.  Growth areas can be located in rural communities, small towns, suburban areas, and</a:t>
            </a:r>
            <a:r>
              <a:rPr lang="en-US" baseline="0" dirty="0" smtClean="0"/>
              <a:t> urban areas.  </a:t>
            </a:r>
            <a:r>
              <a:rPr lang="en-US" dirty="0" smtClean="0"/>
              <a:t> </a:t>
            </a:r>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a municipality designates areas in the Master Plan and local ordinances where they would like to encourage “Growth” and “Preservation”</a:t>
            </a:r>
          </a:p>
          <a:p>
            <a:r>
              <a:rPr lang="en-US" b="1" dirty="0" smtClean="0"/>
              <a:t> </a:t>
            </a:r>
            <a:endParaRPr lang="en-US" dirty="0" smtClean="0"/>
          </a:p>
          <a:p>
            <a:r>
              <a:rPr lang="en-US" dirty="0" smtClean="0"/>
              <a:t>Next, the developer works out a private land transaction with a landowner in preservation area:  the developer can purchase the property and preserve it with a permanent deed restriction, or purchase a conservation easement for the property if the landowner wishes to retain the property.  In doing so, the developer can add the development potential from the preservation area parcel to the parcel (or parcels) in the growth area. </a:t>
            </a:r>
          </a:p>
          <a:p>
            <a:r>
              <a:rPr lang="en-US" b="1" dirty="0" smtClean="0"/>
              <a:t> </a:t>
            </a:r>
            <a:endParaRPr lang="en-US" dirty="0" smtClean="0"/>
          </a:p>
          <a:p>
            <a:r>
              <a:rPr lang="en-US" dirty="0" smtClean="0"/>
              <a:t>We stress that this noncontiguous cluster tool is permissive.  What this means is that landowners may still develop their land in preservation area under existing zoning and developers may continue to develop conventionally in the growth area.  Noncontiguous cluster is a tool that municipalities can enact and developers may utilize, in addition to the other subdivision tools already available.</a:t>
            </a:r>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have developed three potential applications</a:t>
            </a:r>
            <a:r>
              <a:rPr lang="en-US" baseline="0" dirty="0" smtClean="0"/>
              <a:t> of how a noncontiguous cluster could be used, examining two rural scenarios, as well as a scenario involving the revitalization of an abandoned strip mall.  Please keep in mind that these three applications should not limit you in how you create your own noncontiguous cluster ordinance, as the tool can be used anywhere in New Jersey and can be used to not only protect farms and open space, but can also create parks, preserve historic structures, and even mitigate flooding through the preservation of floodplains.  </a:t>
            </a:r>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first example, we look at how the noncontiguous cluster could work in a hypothetical rural environment,</a:t>
            </a:r>
            <a:r>
              <a:rPr lang="en-US" baseline="0" dirty="0" smtClean="0"/>
              <a:t> </a:t>
            </a:r>
            <a:r>
              <a:rPr lang="en-US" dirty="0" smtClean="0"/>
              <a:t>where development</a:t>
            </a:r>
            <a:r>
              <a:rPr lang="en-US" baseline="0" dirty="0" smtClean="0"/>
              <a:t> is limited to on-site septic systems, and where the municipality has expressed the desire to preserve farmland.</a:t>
            </a:r>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the subject area is located outside of a sewer service area, necessitating larger lots.  Municipal z</a:t>
            </a:r>
            <a:r>
              <a:rPr lang="en-US" dirty="0" smtClean="0"/>
              <a:t>oning is split between 3-Acre Residential Zoning (R-3) in areas with access to public water and a more restrictive 6-Acre Agricultural Zone (AR). </a:t>
            </a:r>
          </a:p>
          <a:p>
            <a:endParaRPr lang="en-US" dirty="0" smtClean="0"/>
          </a:p>
          <a:p>
            <a:r>
              <a:rPr lang="en-US" dirty="0" smtClean="0"/>
              <a:t>In order to preserve</a:t>
            </a:r>
            <a:r>
              <a:rPr lang="en-US" baseline="0" dirty="0" smtClean="0"/>
              <a:t> the local farming industry, the Township decides to implement a noncontiguous cluster ordinance, and </a:t>
            </a:r>
            <a:r>
              <a:rPr lang="en-US" dirty="0" smtClean="0"/>
              <a:t>identifies the R-3 zone as an area appropriate for development and the AR zone as appropriate for protection under a non-contiguous cluster ordinance.</a:t>
            </a:r>
          </a:p>
          <a:p>
            <a:endParaRPr lang="en-US" dirty="0" smtClean="0"/>
          </a:p>
          <a:p>
            <a:endParaRPr lang="en-US" baseline="0" dirty="0" smtClean="0"/>
          </a:p>
          <a:p>
            <a:endParaRPr lang="en-US" baseline="0" dirty="0" smtClean="0"/>
          </a:p>
          <a:p>
            <a:endParaRPr lang="en-US" baseline="0"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05DA2FD-A73D-4CE1-9BB2-FD1D5A59B023}" type="slidenum">
              <a:rPr lang="en-US" smtClean="0"/>
              <a:pPr/>
              <a:t>12</a:t>
            </a:fld>
            <a:endParaRPr lang="en-US"/>
          </a:p>
        </p:txBody>
      </p:sp>
    </p:spTree>
    <p:extLst>
      <p:ext uri="{BB962C8B-B14F-4D97-AF65-F5344CB8AC3E}">
        <p14:creationId xmlns="" xmlns:p14="http://schemas.microsoft.com/office/powerpoint/2010/main" val="512925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highlighted </a:t>
            </a:r>
            <a:r>
              <a:rPr lang="en-US" dirty="0" smtClean="0"/>
              <a:t>R-3 parcel is 96 acres.  The R-3 lot is less desirable for agricultural production due to predominance of adjacent residential development,</a:t>
            </a:r>
            <a:r>
              <a:rPr lang="en-US" baseline="0" dirty="0" smtClean="0"/>
              <a:t> with the p</a:t>
            </a:r>
            <a:r>
              <a:rPr lang="en-US" dirty="0" smtClean="0"/>
              <a:t>otential</a:t>
            </a:r>
            <a:r>
              <a:rPr lang="en-US" baseline="0" dirty="0" smtClean="0"/>
              <a:t> for right-to-farm conflicts (</a:t>
            </a:r>
            <a:r>
              <a:rPr lang="en-US" baseline="0" dirty="0" err="1" smtClean="0"/>
              <a:t>ie</a:t>
            </a:r>
            <a:r>
              <a:rPr lang="en-US" baseline="0" dirty="0" smtClean="0"/>
              <a:t> Neighbors unhappy with noise, dust, and other operations associated with farming). </a:t>
            </a:r>
            <a:r>
              <a:rPr lang="en-US" dirty="0" smtClean="0"/>
              <a:t>Under a</a:t>
            </a:r>
            <a:r>
              <a:rPr lang="en-US" baseline="0" dirty="0" smtClean="0"/>
              <a:t> conventional development, the site has a g</a:t>
            </a:r>
            <a:r>
              <a:rPr lang="en-US" dirty="0" smtClean="0"/>
              <a:t>ross</a:t>
            </a:r>
            <a:r>
              <a:rPr lang="en-US" baseline="0" dirty="0" smtClean="0"/>
              <a:t> build out of 32 single family homes, given the three acre zoning. After environmental constraints, open space, and infrastructure needs are included, the net potential for the site is 24 single family homes under 3 acre zoning.</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05DA2FD-A73D-4CE1-9BB2-FD1D5A59B023}" type="slidenum">
              <a:rPr lang="en-US" smtClean="0"/>
              <a:pPr/>
              <a:t>13</a:t>
            </a:fld>
            <a:endParaRPr lang="en-US"/>
          </a:p>
        </p:txBody>
      </p:sp>
    </p:spTree>
    <p:extLst>
      <p:ext uri="{BB962C8B-B14F-4D97-AF65-F5344CB8AC3E}">
        <p14:creationId xmlns="" xmlns:p14="http://schemas.microsoft.com/office/powerpoint/2010/main" val="3720245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three highlighted AR parcels are 154 acres, 156 acres &amp; 83</a:t>
            </a:r>
            <a:r>
              <a:rPr lang="en-US" baseline="0" dirty="0" smtClean="0"/>
              <a:t> acres, for a total of </a:t>
            </a:r>
            <a:r>
              <a:rPr lang="en-US" dirty="0" smtClean="0"/>
              <a:t>393 acres. These three lots are desirable for continued agricultural production due to proximity to other farm operations. This</a:t>
            </a:r>
            <a:r>
              <a:rPr lang="en-US" baseline="0" dirty="0" smtClean="0"/>
              <a:t> increases the operations flexibility and limits potential conflicts. </a:t>
            </a:r>
          </a:p>
          <a:p>
            <a:r>
              <a:rPr lang="en-US" dirty="0" smtClean="0"/>
              <a:t>If these sites were subdivided for residential development</a:t>
            </a:r>
            <a:r>
              <a:rPr lang="en-US" baseline="0" dirty="0" smtClean="0"/>
              <a:t> </a:t>
            </a:r>
            <a:r>
              <a:rPr lang="en-US" dirty="0" smtClean="0"/>
              <a:t>under the 6 Acre AR Zoning, they would yield a gross build out of 65 units</a:t>
            </a:r>
            <a:r>
              <a:rPr lang="en-US" baseline="0" dirty="0" smtClean="0"/>
              <a:t>, with a net build out of 50 units given environment constraints, open space and infrastructure needs.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05DA2FD-A73D-4CE1-9BB2-FD1D5A59B023}" type="slidenum">
              <a:rPr lang="en-US" smtClean="0"/>
              <a:pPr/>
              <a:t>14</a:t>
            </a:fld>
            <a:endParaRPr lang="en-US"/>
          </a:p>
        </p:txBody>
      </p:sp>
    </p:spTree>
    <p:extLst>
      <p:ext uri="{BB962C8B-B14F-4D97-AF65-F5344CB8AC3E}">
        <p14:creationId xmlns="" xmlns:p14="http://schemas.microsoft.com/office/powerpoint/2010/main" val="15843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However, because the Town has adopted a noncontiguous cluster ordinance, which designates the R3 Zone as an area appropriate</a:t>
            </a:r>
            <a:r>
              <a:rPr lang="en-US" baseline="0" dirty="0" smtClean="0"/>
              <a:t> for development, and the AR Zone</a:t>
            </a:r>
            <a:r>
              <a:rPr lang="en-US" dirty="0" smtClean="0"/>
              <a:t> appropriate</a:t>
            </a:r>
            <a:r>
              <a:rPr lang="en-US" baseline="0" dirty="0" smtClean="0"/>
              <a:t> for preservation, these landowners have additional options at their disposal. </a:t>
            </a:r>
            <a:r>
              <a:rPr lang="en-US" dirty="0" smtClean="0"/>
              <a:t>A developer coordinates with each of these landowners to create a single development proposal between the four parcels under the Township’s non-contiguous cluster provision. </a:t>
            </a:r>
          </a:p>
          <a:p>
            <a:endParaRPr lang="en-US" dirty="0"/>
          </a:p>
        </p:txBody>
      </p:sp>
      <p:sp>
        <p:nvSpPr>
          <p:cNvPr id="4" name="Slide Number Placeholder 3"/>
          <p:cNvSpPr>
            <a:spLocks noGrp="1"/>
          </p:cNvSpPr>
          <p:nvPr>
            <p:ph type="sldNum" sz="quarter" idx="10"/>
          </p:nvPr>
        </p:nvSpPr>
        <p:spPr/>
        <p:txBody>
          <a:bodyPr/>
          <a:lstStyle/>
          <a:p>
            <a:fld id="{605DA2FD-A73D-4CE1-9BB2-FD1D5A59B023}" type="slidenum">
              <a:rPr lang="en-US" smtClean="0"/>
              <a:pPr/>
              <a:t>15</a:t>
            </a:fld>
            <a:endParaRPr lang="en-US"/>
          </a:p>
        </p:txBody>
      </p:sp>
    </p:spTree>
    <p:extLst>
      <p:ext uri="{BB962C8B-B14F-4D97-AF65-F5344CB8AC3E}">
        <p14:creationId xmlns="" xmlns:p14="http://schemas.microsoft.com/office/powerpoint/2010/main" val="1375468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implementation of the non-contiguous cluster option, the developer purchases conservation easements on properties in the AR zone in exchange for the right to develop additional units on the R-3 zone parcel.  </a:t>
            </a:r>
          </a:p>
          <a:p>
            <a:endParaRPr lang="en-US" dirty="0" smtClean="0"/>
          </a:p>
          <a:p>
            <a:r>
              <a:rPr lang="en-US" dirty="0" smtClean="0"/>
              <a:t>With its</a:t>
            </a:r>
            <a:r>
              <a:rPr lang="en-US" baseline="0" dirty="0" smtClean="0"/>
              <a:t> access to public water the R-3 parcel can accommodate all 74 units at a gross density of one unit per 1.29 acres, while preserving 393 acres of farmland. </a:t>
            </a:r>
          </a:p>
          <a:p>
            <a:endParaRPr lang="en-US" baseline="0" dirty="0" smtClean="0"/>
          </a:p>
          <a:p>
            <a:r>
              <a:rPr lang="en-US" baseline="0" dirty="0" smtClean="0"/>
              <a:t>REFERENCE:  </a:t>
            </a:r>
          </a:p>
          <a:p>
            <a:r>
              <a:rPr lang="en-US" sz="1200" u="sng" kern="1200" dirty="0" smtClean="0">
                <a:solidFill>
                  <a:schemeClr val="tx1"/>
                </a:solidFill>
                <a:latin typeface="+mn-lt"/>
                <a:ea typeface="+mn-ea"/>
                <a:cs typeface="+mn-cs"/>
              </a:rPr>
              <a:t>Conventional Zoning Outcome: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R3 Zone: 24 single family homes on 96-acre site  (3-acre lots)</a:t>
            </a:r>
          </a:p>
          <a:p>
            <a:r>
              <a:rPr lang="en-US" sz="1200" kern="1200" dirty="0" smtClean="0">
                <a:solidFill>
                  <a:schemeClr val="tx1"/>
                </a:solidFill>
                <a:latin typeface="+mn-lt"/>
                <a:ea typeface="+mn-ea"/>
                <a:cs typeface="+mn-cs"/>
              </a:rPr>
              <a:t>AR Zone: 50 single family homes on 393-acre site (6-acre lots)</a:t>
            </a:r>
          </a:p>
          <a:p>
            <a:r>
              <a:rPr lang="en-US" sz="1200" kern="1200" dirty="0" smtClean="0">
                <a:solidFill>
                  <a:schemeClr val="tx1"/>
                </a:solidFill>
                <a:latin typeface="+mn-lt"/>
                <a:ea typeface="+mn-ea"/>
                <a:cs typeface="+mn-cs"/>
              </a:rPr>
              <a:t> </a:t>
            </a:r>
          </a:p>
          <a:p>
            <a:r>
              <a:rPr lang="en-US" sz="1200" u="sng" kern="1200" dirty="0" smtClean="0">
                <a:solidFill>
                  <a:schemeClr val="tx1"/>
                </a:solidFill>
                <a:latin typeface="+mn-lt"/>
                <a:ea typeface="+mn-ea"/>
                <a:cs typeface="+mn-cs"/>
              </a:rPr>
              <a:t>Noncontiguous Cluster Outcome: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R3 Zone: 74 single family homes on 96-acre site (approximately 1-acre lots)</a:t>
            </a:r>
          </a:p>
          <a:p>
            <a:r>
              <a:rPr lang="en-US" sz="1200" kern="1200" dirty="0" smtClean="0">
                <a:solidFill>
                  <a:schemeClr val="tx1"/>
                </a:solidFill>
                <a:latin typeface="+mn-lt"/>
                <a:ea typeface="+mn-ea"/>
                <a:cs typeface="+mn-cs"/>
              </a:rPr>
              <a:t>Ag Zone: 393 acres permanently preserved</a:t>
            </a:r>
          </a:p>
          <a:p>
            <a:endParaRPr lang="en-US" dirty="0"/>
          </a:p>
        </p:txBody>
      </p:sp>
      <p:sp>
        <p:nvSpPr>
          <p:cNvPr id="4" name="Slide Number Placeholder 3"/>
          <p:cNvSpPr>
            <a:spLocks noGrp="1"/>
          </p:cNvSpPr>
          <p:nvPr>
            <p:ph type="sldNum" sz="quarter" idx="10"/>
          </p:nvPr>
        </p:nvSpPr>
        <p:spPr/>
        <p:txBody>
          <a:bodyPr/>
          <a:lstStyle/>
          <a:p>
            <a:fld id="{605DA2FD-A73D-4CE1-9BB2-FD1D5A59B023}" type="slidenum">
              <a:rPr lang="en-US" smtClean="0"/>
              <a:pPr/>
              <a:t>16</a:t>
            </a:fld>
            <a:endParaRPr lang="en-US"/>
          </a:p>
        </p:txBody>
      </p:sp>
    </p:spTree>
    <p:extLst>
      <p:ext uri="{BB962C8B-B14F-4D97-AF65-F5344CB8AC3E}">
        <p14:creationId xmlns="" xmlns:p14="http://schemas.microsoft.com/office/powerpoint/2010/main" val="1283183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a:t>
            </a:r>
            <a:r>
              <a:rPr lang="en-US" baseline="0" dirty="0" smtClean="0"/>
              <a:t> all areas in NJ are constrained by on site septic systems. </a:t>
            </a:r>
            <a:r>
              <a:rPr lang="en-US" dirty="0" smtClean="0"/>
              <a:t>In this next example, we look at how the noncontiguous cluster could work in another hypothetical rural environment that includes </a:t>
            </a:r>
            <a:r>
              <a:rPr lang="en-US" baseline="0" dirty="0" smtClean="0"/>
              <a:t>an existing </a:t>
            </a:r>
            <a:r>
              <a:rPr lang="en-US" baseline="0" dirty="0" err="1" smtClean="0"/>
              <a:t>sewered</a:t>
            </a:r>
            <a:r>
              <a:rPr lang="en-US" baseline="0" dirty="0" smtClean="0"/>
              <a:t> hamlet area, and also contains several large tracts of undisturbed forests, which the municipality has expressed the desire to preserve.</a:t>
            </a:r>
            <a:endParaRPr lang="en-US" dirty="0" smtClean="0"/>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rural, largely forested municipality, the zoning is split between a restrictive</a:t>
            </a:r>
            <a:r>
              <a:rPr lang="en-US" baseline="0" dirty="0" smtClean="0"/>
              <a:t> Forest Protection </a:t>
            </a:r>
            <a:r>
              <a:rPr lang="en-US" dirty="0" smtClean="0"/>
              <a:t>Zone (5-Acre</a:t>
            </a:r>
            <a:r>
              <a:rPr lang="en-US" baseline="0" dirty="0" smtClean="0"/>
              <a:t> Lots)</a:t>
            </a:r>
            <a:r>
              <a:rPr lang="en-US" dirty="0" smtClean="0"/>
              <a:t> and a Hamlet Development Zone (3</a:t>
            </a:r>
            <a:r>
              <a:rPr lang="en-US" baseline="0" dirty="0" smtClean="0"/>
              <a:t> Dwelling Unit/</a:t>
            </a:r>
            <a:r>
              <a:rPr lang="en-US" dirty="0" smtClean="0"/>
              <a:t>Acre Lots).  The Hamlet Development Zone was</a:t>
            </a:r>
            <a:r>
              <a:rPr lang="en-US" baseline="0" dirty="0" smtClean="0"/>
              <a:t> chosen due to its</a:t>
            </a:r>
            <a:r>
              <a:rPr lang="en-US" dirty="0" smtClean="0"/>
              <a:t> access to sewer</a:t>
            </a:r>
            <a:r>
              <a:rPr lang="en-US" baseline="0" dirty="0" smtClean="0"/>
              <a:t> service &amp; proximity to existing development. In this zone the town hopes to a create a mixed-use center at the crossroads of two major county roads</a:t>
            </a:r>
            <a:r>
              <a:rPr lang="en-US" dirty="0" smtClean="0"/>
              <a:t>. </a:t>
            </a:r>
          </a:p>
          <a:p>
            <a:endParaRPr lang="en-US" dirty="0" smtClean="0"/>
          </a:p>
          <a:p>
            <a:r>
              <a:rPr lang="en-US" dirty="0" smtClean="0"/>
              <a:t>To</a:t>
            </a:r>
            <a:r>
              <a:rPr lang="en-US" baseline="0" dirty="0" smtClean="0"/>
              <a:t> encourage the development of the mixed-use center, the </a:t>
            </a:r>
            <a:r>
              <a:rPr lang="en-US" dirty="0" smtClean="0"/>
              <a:t>Township  identifies the Hamlet Development Zone as an area appropriate for increased density and the </a:t>
            </a:r>
            <a:r>
              <a:rPr lang="en-US" baseline="0" dirty="0" smtClean="0"/>
              <a:t>Forest Protection </a:t>
            </a:r>
            <a:r>
              <a:rPr lang="en-US" dirty="0" smtClean="0"/>
              <a:t>zone as appropriate for permanent preservation</a:t>
            </a:r>
            <a:r>
              <a:rPr lang="en-US" baseline="0" dirty="0" smtClean="0"/>
              <a:t> </a:t>
            </a:r>
            <a:r>
              <a:rPr lang="en-US" dirty="0" smtClean="0"/>
              <a:t>under a non-contiguous cluster ordinance.</a:t>
            </a:r>
          </a:p>
          <a:p>
            <a:endParaRPr lang="en-US" baseline="0" dirty="0" smtClean="0"/>
          </a:p>
          <a:p>
            <a:endParaRPr lang="en-US" baseline="0"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05DA2FD-A73D-4CE1-9BB2-FD1D5A59B023}" type="slidenum">
              <a:rPr lang="en-US" smtClean="0"/>
              <a:pPr/>
              <a:t>18</a:t>
            </a:fld>
            <a:endParaRPr lang="en-US"/>
          </a:p>
        </p:txBody>
      </p:sp>
    </p:spTree>
    <p:extLst>
      <p:ext uri="{BB962C8B-B14F-4D97-AF65-F5344CB8AC3E}">
        <p14:creationId xmlns="" xmlns:p14="http://schemas.microsoft.com/office/powerpoint/2010/main" val="512925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Hamlet Development Zone lot is desirable for development due to existing residential development, access to county</a:t>
            </a:r>
            <a:r>
              <a:rPr lang="en-US" baseline="0" dirty="0" smtClean="0"/>
              <a:t> roads and wastewater infrastructure</a:t>
            </a:r>
            <a:r>
              <a:rPr lang="en-US" dirty="0" smtClean="0"/>
              <a:t>.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highlighted Hamlet Development Parcel is 66 acres.</a:t>
            </a:r>
            <a:r>
              <a:rPr lang="en-US" dirty="0" smtClean="0"/>
              <a:t>  Under the present zoning of 3 dwelling units per acre,</a:t>
            </a:r>
            <a:r>
              <a:rPr lang="en-US" baseline="0" dirty="0" smtClean="0"/>
              <a:t> the total gross build out on the site would be 220 lots.  After factoring in environmental considerations and infrastructure needs, the total potential for the site is 158 single family homes.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605DA2FD-A73D-4CE1-9BB2-FD1D5A59B023}" type="slidenum">
              <a:rPr lang="en-US" smtClean="0"/>
              <a:pPr/>
              <a:t>19</a:t>
            </a:fld>
            <a:endParaRPr lang="en-US"/>
          </a:p>
        </p:txBody>
      </p:sp>
    </p:spTree>
    <p:extLst>
      <p:ext uri="{BB962C8B-B14F-4D97-AF65-F5344CB8AC3E}">
        <p14:creationId xmlns="" xmlns:p14="http://schemas.microsoft.com/office/powerpoint/2010/main" val="3720245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Meanwhile, the Forest Protection</a:t>
            </a:r>
            <a:r>
              <a:rPr lang="en-US" baseline="0" dirty="0" smtClean="0"/>
              <a:t> Zone lots include large contiguous areas of forest and agriculture and are in proximity to similar environmentally sensitive parcels. The Town has zoned these areas for 5-Acre lots.  If these 8 parcels that together comprise 635 acres were developed under conventional zoning, the total yield would be 127 lots, but after infrastructure, open space and environmental considerations, the total potential would result in the development of 106 single family homes.</a:t>
            </a:r>
          </a:p>
          <a:p>
            <a:endParaRPr lang="en-US" baseline="0" dirty="0" smtClean="0"/>
          </a:p>
        </p:txBody>
      </p:sp>
      <p:sp>
        <p:nvSpPr>
          <p:cNvPr id="4" name="Slide Number Placeholder 3"/>
          <p:cNvSpPr>
            <a:spLocks noGrp="1"/>
          </p:cNvSpPr>
          <p:nvPr>
            <p:ph type="sldNum" sz="quarter" idx="10"/>
          </p:nvPr>
        </p:nvSpPr>
        <p:spPr/>
        <p:txBody>
          <a:bodyPr/>
          <a:lstStyle/>
          <a:p>
            <a:fld id="{605DA2FD-A73D-4CE1-9BB2-FD1D5A59B023}" type="slidenum">
              <a:rPr lang="en-US" smtClean="0"/>
              <a:pPr/>
              <a:t>20</a:t>
            </a:fld>
            <a:endParaRPr lang="en-US"/>
          </a:p>
        </p:txBody>
      </p:sp>
    </p:spTree>
    <p:extLst>
      <p:ext uri="{BB962C8B-B14F-4D97-AF65-F5344CB8AC3E}">
        <p14:creationId xmlns="" xmlns:p14="http://schemas.microsoft.com/office/powerpoint/2010/main" val="15843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While the parcel</a:t>
            </a:r>
            <a:r>
              <a:rPr lang="en-US" baseline="0" dirty="0" smtClean="0"/>
              <a:t> in the Hamlet Development Zone has a</a:t>
            </a:r>
            <a:r>
              <a:rPr lang="en-US" dirty="0" smtClean="0"/>
              <a:t> net </a:t>
            </a:r>
            <a:r>
              <a:rPr lang="en-US" baseline="0" dirty="0" smtClean="0"/>
              <a:t>build out of 158 units under 3 du/acre zoning, the Township permits additional development in the event of a noncontiguous cluster of up to 5 dwelling units per acre. At 5du/acre zoning, the potential net build out is 264 units.  As a result, a</a:t>
            </a:r>
            <a:r>
              <a:rPr lang="en-US" dirty="0" smtClean="0"/>
              <a:t>n owner</a:t>
            </a:r>
            <a:r>
              <a:rPr lang="en-US" baseline="0" dirty="0" smtClean="0"/>
              <a:t> of several</a:t>
            </a:r>
            <a:r>
              <a:rPr lang="en-US" dirty="0" smtClean="0"/>
              <a:t> large parcels within the Hamlet</a:t>
            </a:r>
            <a:r>
              <a:rPr lang="en-US" baseline="0" dirty="0" smtClean="0"/>
              <a:t> Development</a:t>
            </a:r>
            <a:r>
              <a:rPr lang="en-US" dirty="0" smtClean="0"/>
              <a:t> Zone and 8 lots within the Forest Protection Zone decides to utilize the Township’s noncontiguous cluster provision.  </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605DA2FD-A73D-4CE1-9BB2-FD1D5A59B023}" type="slidenum">
              <a:rPr lang="en-US" smtClean="0"/>
              <a:pPr/>
              <a:t>21</a:t>
            </a:fld>
            <a:endParaRPr lang="en-US"/>
          </a:p>
        </p:txBody>
      </p:sp>
    </p:spTree>
    <p:extLst>
      <p:ext uri="{BB962C8B-B14F-4D97-AF65-F5344CB8AC3E}">
        <p14:creationId xmlns="" xmlns:p14="http://schemas.microsoft.com/office/powerpoint/2010/main" val="13754683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implementation of the non-contiguous cluster option, the landowner places conservation easements on properties in the Forest Protection zone in exchange for the right to develop at a higher density in the Hamlet Development Zone.  </a:t>
            </a:r>
          </a:p>
          <a:p>
            <a:endParaRPr lang="en-US" dirty="0" smtClean="0"/>
          </a:p>
          <a:p>
            <a:r>
              <a:rPr lang="en-US" dirty="0" smtClean="0"/>
              <a:t>At an increased</a:t>
            </a:r>
            <a:r>
              <a:rPr lang="en-US" baseline="0" dirty="0" smtClean="0"/>
              <a:t> density of up to 5 du/acre (.2 acre lots), development of the 66 acre Hamlet Development Zone parcel can accommodate its 158 by-right units and the additional 106 Forest Protection Zone units for a total of 264 residential units, while preserving 635 acres of forest.</a:t>
            </a:r>
          </a:p>
          <a:p>
            <a:endParaRPr lang="en-US" baseline="0" dirty="0" smtClean="0"/>
          </a:p>
          <a:p>
            <a:endParaRPr lang="en-US" baseline="0" dirty="0" smtClean="0"/>
          </a:p>
          <a:p>
            <a:r>
              <a:rPr lang="en-US" baseline="0" dirty="0" smtClean="0"/>
              <a:t>REFERENCE INFORMATION:  </a:t>
            </a:r>
          </a:p>
          <a:p>
            <a:endParaRPr lang="en-US" baseline="0" dirty="0" smtClean="0"/>
          </a:p>
          <a:p>
            <a:r>
              <a:rPr lang="en-US" sz="1200" u="sng" kern="1200" dirty="0" smtClean="0">
                <a:latin typeface="+mn-lt"/>
                <a:ea typeface="+mn-ea"/>
                <a:cs typeface="+mn-cs"/>
              </a:rPr>
              <a:t>Conventional Zoning Outcome:</a:t>
            </a:r>
            <a:endParaRPr lang="en-US" sz="1200" kern="1200" dirty="0" smtClean="0">
              <a:latin typeface="+mn-lt"/>
              <a:ea typeface="+mn-ea"/>
              <a:cs typeface="+mn-cs"/>
            </a:endParaRPr>
          </a:p>
          <a:p>
            <a:r>
              <a:rPr lang="en-US" sz="1200" kern="1200" dirty="0" smtClean="0">
                <a:latin typeface="+mn-lt"/>
                <a:ea typeface="+mn-ea"/>
                <a:cs typeface="+mn-cs"/>
              </a:rPr>
              <a:t>Hamlet Development Zone: 158 single family homes on 66-acre site  (.3-acre lots)</a:t>
            </a:r>
          </a:p>
          <a:p>
            <a:r>
              <a:rPr lang="en-US" sz="1200" kern="1200" dirty="0" smtClean="0">
                <a:latin typeface="+mn-lt"/>
                <a:ea typeface="+mn-ea"/>
                <a:cs typeface="+mn-cs"/>
              </a:rPr>
              <a:t>Forest Protection Zone:</a:t>
            </a:r>
            <a:r>
              <a:rPr lang="en-US" sz="1200" kern="1200" baseline="0" dirty="0" smtClean="0">
                <a:latin typeface="+mn-lt"/>
                <a:ea typeface="+mn-ea"/>
                <a:cs typeface="+mn-cs"/>
              </a:rPr>
              <a:t>  </a:t>
            </a:r>
            <a:r>
              <a:rPr lang="en-US" sz="1200" kern="1200" dirty="0" smtClean="0">
                <a:latin typeface="+mn-lt"/>
                <a:ea typeface="+mn-ea"/>
                <a:cs typeface="+mn-cs"/>
              </a:rPr>
              <a:t>106 single family homes on 635-acre site (5-acre lots)</a:t>
            </a:r>
          </a:p>
          <a:p>
            <a:r>
              <a:rPr lang="en-US" sz="1200" kern="1200" dirty="0" smtClean="0">
                <a:latin typeface="+mn-lt"/>
                <a:ea typeface="+mn-ea"/>
                <a:cs typeface="+mn-cs"/>
              </a:rPr>
              <a:t> </a:t>
            </a:r>
          </a:p>
          <a:p>
            <a:r>
              <a:rPr lang="en-US" sz="1200" u="sng" kern="1200" dirty="0" smtClean="0">
                <a:latin typeface="+mn-lt"/>
                <a:ea typeface="+mn-ea"/>
                <a:cs typeface="+mn-cs"/>
              </a:rPr>
              <a:t>Noncontiguous Cluster Outcome:</a:t>
            </a:r>
            <a:endParaRPr lang="en-US" sz="1200" kern="1200" dirty="0" smtClean="0">
              <a:latin typeface="+mn-lt"/>
              <a:ea typeface="+mn-ea"/>
              <a:cs typeface="+mn-cs"/>
            </a:endParaRPr>
          </a:p>
          <a:p>
            <a:r>
              <a:rPr lang="en-US" sz="1200" kern="1200" dirty="0" smtClean="0">
                <a:latin typeface="+mn-lt"/>
                <a:ea typeface="+mn-ea"/>
                <a:cs typeface="+mn-cs"/>
              </a:rPr>
              <a:t>Hamlet Development Zone:</a:t>
            </a:r>
            <a:r>
              <a:rPr lang="en-US" sz="1200" kern="1200" baseline="0" dirty="0" smtClean="0">
                <a:latin typeface="+mn-lt"/>
                <a:ea typeface="+mn-ea"/>
                <a:cs typeface="+mn-cs"/>
              </a:rPr>
              <a:t> 264</a:t>
            </a:r>
            <a:r>
              <a:rPr lang="en-US" sz="1200" kern="1200" dirty="0" smtClean="0">
                <a:latin typeface="+mn-lt"/>
                <a:ea typeface="+mn-ea"/>
                <a:cs typeface="+mn-cs"/>
              </a:rPr>
              <a:t> single family homes on 66-acre site (approximately .2-acre lots)</a:t>
            </a:r>
          </a:p>
          <a:p>
            <a:r>
              <a:rPr lang="en-US" sz="1200" kern="1200" dirty="0" smtClean="0">
                <a:latin typeface="+mn-lt"/>
                <a:ea typeface="+mn-ea"/>
                <a:cs typeface="+mn-cs"/>
              </a:rPr>
              <a:t>Forest Protection Zone:</a:t>
            </a:r>
            <a:r>
              <a:rPr lang="en-US" sz="1200" kern="1200" baseline="0" dirty="0" smtClean="0">
                <a:latin typeface="+mn-lt"/>
                <a:ea typeface="+mn-ea"/>
                <a:cs typeface="+mn-cs"/>
              </a:rPr>
              <a:t> 635</a:t>
            </a:r>
            <a:r>
              <a:rPr lang="en-US" sz="1200" kern="1200" dirty="0" smtClean="0">
                <a:latin typeface="+mn-lt"/>
                <a:ea typeface="+mn-ea"/>
                <a:cs typeface="+mn-cs"/>
              </a:rPr>
              <a:t> acres permanently preserved</a:t>
            </a:r>
          </a:p>
          <a:p>
            <a:endParaRPr lang="en-US" dirty="0" smtClean="0"/>
          </a:p>
          <a:p>
            <a:endParaRPr lang="en-US" dirty="0" smtClean="0"/>
          </a:p>
          <a:p>
            <a:endParaRPr lang="en-US" baseline="0" dirty="0" smtClean="0"/>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605DA2FD-A73D-4CE1-9BB2-FD1D5A59B023}" type="slidenum">
              <a:rPr lang="en-US" smtClean="0"/>
              <a:pPr/>
              <a:t>22</a:t>
            </a:fld>
            <a:endParaRPr lang="en-US"/>
          </a:p>
        </p:txBody>
      </p:sp>
    </p:spTree>
    <p:extLst>
      <p:ext uri="{BB962C8B-B14F-4D97-AF65-F5344CB8AC3E}">
        <p14:creationId xmlns="" xmlns:p14="http://schemas.microsoft.com/office/powerpoint/2010/main" val="12831836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many municipalities, existing development precludes the creation of new hamlet centers or the preservation of farms</a:t>
            </a:r>
            <a:r>
              <a:rPr lang="en-US" baseline="0" dirty="0" smtClean="0"/>
              <a:t> or woodlands.  This does not mean the noncontiguous cluster is limited to greenfield development in rural areas.  In this example, we demonstrate how the noncontiguous cluster can also be used as a way to revitalize an existing developed area.</a:t>
            </a:r>
            <a:endParaRPr lang="en-US" dirty="0" smtClean="0"/>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In this</a:t>
            </a:r>
            <a:r>
              <a:rPr lang="en-US" baseline="0" dirty="0" smtClean="0">
                <a:solidFill>
                  <a:schemeClr val="tx1"/>
                </a:solidFill>
              </a:rPr>
              <a:t> hypothetical s</a:t>
            </a:r>
            <a:r>
              <a:rPr lang="en-US" dirty="0" smtClean="0">
                <a:solidFill>
                  <a:schemeClr val="tx1"/>
                </a:solidFill>
              </a:rPr>
              <a:t>uburban</a:t>
            </a:r>
            <a:r>
              <a:rPr lang="en-US" baseline="0" dirty="0" smtClean="0">
                <a:solidFill>
                  <a:schemeClr val="tx1"/>
                </a:solidFill>
              </a:rPr>
              <a:t> municipality, the Township has identified an abandoned single-story strip mall at the intersection of two state highways with access to sewer service as part of a Highway Commercial Redevelopment Area that is appropriate for more intense development. </a:t>
            </a:r>
          </a:p>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baseline="0" dirty="0" smtClean="0">
              <a:solidFill>
                <a:schemeClr val="tx1"/>
              </a:solidFill>
            </a:endParaRPr>
          </a:p>
          <a:p>
            <a:endParaRPr lang="en-US" baseline="0"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605DA2FD-A73D-4CE1-9BB2-FD1D5A59B023}" type="slidenum">
              <a:rPr lang="en-US" smtClean="0"/>
              <a:pPr/>
              <a:t>24</a:t>
            </a:fld>
            <a:endParaRPr lang="en-US"/>
          </a:p>
        </p:txBody>
      </p:sp>
    </p:spTree>
    <p:extLst>
      <p:ext uri="{BB962C8B-B14F-4D97-AF65-F5344CB8AC3E}">
        <p14:creationId xmlns="" xmlns:p14="http://schemas.microsoft.com/office/powerpoint/2010/main" val="5129253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In another part of town, the confluence of two rivers has caused flooding</a:t>
            </a:r>
            <a:r>
              <a:rPr lang="en-US" baseline="0" dirty="0" smtClean="0">
                <a:solidFill>
                  <a:schemeClr val="tx1"/>
                </a:solidFill>
              </a:rPr>
              <a:t> issues. To mitigate future flooding events, the </a:t>
            </a:r>
            <a:r>
              <a:rPr lang="en-US" dirty="0" smtClean="0">
                <a:solidFill>
                  <a:schemeClr val="tx1"/>
                </a:solidFill>
              </a:rPr>
              <a:t>Township identifies privately</a:t>
            </a:r>
            <a:r>
              <a:rPr lang="en-US" baseline="0" dirty="0" smtClean="0">
                <a:solidFill>
                  <a:schemeClr val="tx1"/>
                </a:solidFill>
              </a:rPr>
              <a:t> owned riparian parcels </a:t>
            </a:r>
            <a:r>
              <a:rPr lang="en-US" dirty="0" smtClean="0">
                <a:solidFill>
                  <a:schemeClr val="tx1"/>
                </a:solidFill>
              </a:rPr>
              <a:t>as appropriate for permanent preservation</a:t>
            </a:r>
            <a:r>
              <a:rPr lang="en-US" baseline="0" dirty="0" smtClean="0">
                <a:solidFill>
                  <a:schemeClr val="tx1"/>
                </a:solidFill>
              </a:rPr>
              <a:t> </a:t>
            </a:r>
            <a:r>
              <a:rPr lang="en-US" dirty="0" smtClean="0">
                <a:solidFill>
                  <a:schemeClr val="tx1"/>
                </a:solidFill>
              </a:rPr>
              <a:t>under a non-contiguous cluster ordinance.</a:t>
            </a:r>
          </a:p>
          <a:p>
            <a:r>
              <a:rPr lang="en-US" baseline="0" dirty="0" smtClean="0"/>
              <a:t>Along the rivers, privately owned riparian lands include developable upland and wetlands which serve flood hazard protection purposes.  One parcel is a private recreation facility containing ball fields.  The Township would like ownership of this parcel to provide additional public recreation opportunities, as well as to create a canoe launch and increase public access to the river.   The Township would like to own the wetlands for flood control.  </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05DA2FD-A73D-4CE1-9BB2-FD1D5A59B023}" type="slidenum">
              <a:rPr lang="en-US" smtClean="0"/>
              <a:pPr/>
              <a:t>25</a:t>
            </a:fld>
            <a:endParaRPr lang="en-US"/>
          </a:p>
        </p:txBody>
      </p:sp>
    </p:spTree>
    <p:extLst>
      <p:ext uri="{BB962C8B-B14F-4D97-AF65-F5344CB8AC3E}">
        <p14:creationId xmlns="" xmlns:p14="http://schemas.microsoft.com/office/powerpoint/2010/main" val="158435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redevelopment area </a:t>
            </a:r>
            <a:r>
              <a:rPr lang="en-US" dirty="0" smtClean="0"/>
              <a:t>parcel is 14 acres (609,840 square feet).  Existing</a:t>
            </a:r>
            <a:r>
              <a:rPr lang="en-US" baseline="0" dirty="0" smtClean="0"/>
              <a:t> </a:t>
            </a:r>
            <a:r>
              <a:rPr lang="en-US" dirty="0" smtClean="0"/>
              <a:t>Highway Commercial</a:t>
            </a:r>
            <a:r>
              <a:rPr lang="en-US" baseline="0" dirty="0" smtClean="0"/>
              <a:t> zoning permits a maximum Floor Area Ratio of .3.   With 182,952 square feet (4.2 acres) of single story big box commercial space, the site is currently built to its zoned capacity. The accompanying parking lot covers most of the 14 acre site. </a:t>
            </a:r>
            <a:r>
              <a:rPr lang="en-US" dirty="0" smtClean="0">
                <a:solidFill>
                  <a:schemeClr val="tx1"/>
                </a:solidFill>
              </a:rPr>
              <a:t>With access to two state highways, </a:t>
            </a:r>
            <a:r>
              <a:rPr lang="en-US" baseline="0" dirty="0" smtClean="0">
                <a:solidFill>
                  <a:schemeClr val="tx1"/>
                </a:solidFill>
              </a:rPr>
              <a:t>and adequate wastewater infrastructure t</a:t>
            </a:r>
            <a:r>
              <a:rPr lang="en-US" dirty="0" smtClean="0">
                <a:solidFill>
                  <a:schemeClr val="tx1"/>
                </a:solidFill>
              </a:rPr>
              <a:t>he township determines that the Highway Commercial</a:t>
            </a:r>
            <a:r>
              <a:rPr lang="en-US" baseline="0" dirty="0" smtClean="0">
                <a:solidFill>
                  <a:schemeClr val="tx1"/>
                </a:solidFill>
              </a:rPr>
              <a:t> Redevelopment Area </a:t>
            </a:r>
            <a:r>
              <a:rPr lang="en-US" dirty="0" smtClean="0">
                <a:solidFill>
                  <a:schemeClr val="tx1"/>
                </a:solidFill>
              </a:rPr>
              <a:t>could accommodate twice as much development.</a:t>
            </a:r>
          </a:p>
          <a:p>
            <a:endParaRPr lang="en-US" dirty="0" smtClean="0"/>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605DA2FD-A73D-4CE1-9BB2-FD1D5A59B023}" type="slidenum">
              <a:rPr lang="en-US" smtClean="0"/>
              <a:pPr/>
              <a:t>26</a:t>
            </a:fld>
            <a:endParaRPr lang="en-US"/>
          </a:p>
        </p:txBody>
      </p:sp>
    </p:spTree>
    <p:extLst>
      <p:ext uri="{BB962C8B-B14F-4D97-AF65-F5344CB8AC3E}">
        <p14:creationId xmlns="" xmlns:p14="http://schemas.microsoft.com/office/powerpoint/2010/main" val="37202450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identified</a:t>
            </a:r>
            <a:r>
              <a:rPr lang="en-US" baseline="0" dirty="0" smtClean="0"/>
              <a:t> riparian </a:t>
            </a:r>
            <a:r>
              <a:rPr lang="en-US" dirty="0" smtClean="0"/>
              <a:t>parcels total 68 acres.  After calculating the </a:t>
            </a:r>
            <a:r>
              <a:rPr lang="en-US" baseline="0" dirty="0" smtClean="0"/>
              <a:t>environmental constraints, open space and infrastructure needs, the estimated net build out is 45 single family homes. </a:t>
            </a:r>
            <a:endParaRPr lang="en-US" dirty="0" smtClean="0"/>
          </a:p>
          <a:p>
            <a:endParaRPr lang="en-US" dirty="0" smtClean="0"/>
          </a:p>
          <a:p>
            <a:r>
              <a:rPr lang="en-US" dirty="0" smtClean="0"/>
              <a:t>The redeveloper of the Highway Commercial Redevelopment Area coordinates with owners of the 4 riparian</a:t>
            </a:r>
            <a:r>
              <a:rPr lang="en-US" baseline="0" dirty="0" smtClean="0"/>
              <a:t> parcels </a:t>
            </a:r>
            <a:r>
              <a:rPr lang="en-US" dirty="0" smtClean="0"/>
              <a:t>to create a single development proposal under the Township’s non-contiguous cluster provision.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05DA2FD-A73D-4CE1-9BB2-FD1D5A59B023}" type="slidenum">
              <a:rPr lang="en-US" smtClean="0"/>
              <a:pPr/>
              <a:t>27</a:t>
            </a:fld>
            <a:endParaRPr lang="en-US"/>
          </a:p>
        </p:txBody>
      </p:sp>
    </p:spTree>
    <p:extLst>
      <p:ext uri="{BB962C8B-B14F-4D97-AF65-F5344CB8AC3E}">
        <p14:creationId xmlns="" xmlns:p14="http://schemas.microsoft.com/office/powerpoint/2010/main" val="13754683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implementation of the non-contiguous cluster option, the developer purchases the riparian properties in exchange for the right to develop at a higher density in the Redevelopment Area.  The township</a:t>
            </a:r>
            <a:r>
              <a:rPr lang="en-US" baseline="0" dirty="0" smtClean="0"/>
              <a:t> allows 4,356 square feet of additional commercial development for each riparian area housing unit.  </a:t>
            </a:r>
            <a:r>
              <a:rPr lang="en-US" dirty="0" smtClean="0"/>
              <a:t>At 45 riparian units, this translates to an additional 196,020 square feet</a:t>
            </a:r>
            <a:r>
              <a:rPr lang="en-US" baseline="0" dirty="0" smtClean="0"/>
              <a:t>.  The riparian areas are then donated to the town under a permanent easement.</a:t>
            </a:r>
            <a:endParaRPr lang="en-US" dirty="0" smtClean="0"/>
          </a:p>
          <a:p>
            <a:endParaRPr lang="en-US" dirty="0" smtClean="0"/>
          </a:p>
          <a:p>
            <a:r>
              <a:rPr lang="en-US" dirty="0" smtClean="0"/>
              <a:t>Through the </a:t>
            </a:r>
            <a:r>
              <a:rPr lang="en-US" baseline="0" dirty="0" smtClean="0"/>
              <a:t>use of non-contiguous clustering the maximum permitted floor area ratio in the Highway Commercial Redevelopment Area more than doubles to .62, permitting the additional 196,020 square feet, for a total of 378,972 square feet.</a:t>
            </a:r>
          </a:p>
          <a:p>
            <a:endParaRPr lang="en-US" baseline="0" dirty="0" smtClean="0">
              <a:solidFill>
                <a:srgbClr val="FF0000"/>
              </a:solidFill>
            </a:endParaRPr>
          </a:p>
          <a:p>
            <a:r>
              <a:rPr lang="en-US" sz="1200" u="sng" kern="1200" dirty="0" smtClean="0">
                <a:solidFill>
                  <a:schemeClr val="tx1"/>
                </a:solidFill>
                <a:latin typeface="+mn-lt"/>
                <a:ea typeface="+mn-ea"/>
                <a:cs typeface="+mn-cs"/>
              </a:rPr>
              <a:t>Conventional Zoning Outcome: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Highway</a:t>
            </a:r>
            <a:r>
              <a:rPr lang="en-US" sz="1200" kern="1200" baseline="0" dirty="0" smtClean="0">
                <a:solidFill>
                  <a:schemeClr val="tx1"/>
                </a:solidFill>
                <a:latin typeface="+mn-lt"/>
                <a:ea typeface="+mn-ea"/>
                <a:cs typeface="+mn-cs"/>
              </a:rPr>
              <a:t> Commercial Redevelopment Area</a:t>
            </a:r>
            <a:r>
              <a:rPr lang="en-US" sz="1200" kern="1200" dirty="0" smtClean="0">
                <a:solidFill>
                  <a:schemeClr val="tx1"/>
                </a:solidFill>
                <a:latin typeface="+mn-lt"/>
                <a:ea typeface="+mn-ea"/>
                <a:cs typeface="+mn-cs"/>
              </a:rPr>
              <a:t>: FAR:  182,952 square</a:t>
            </a:r>
            <a:r>
              <a:rPr lang="en-US" sz="1200" kern="1200" baseline="0" dirty="0" smtClean="0">
                <a:solidFill>
                  <a:schemeClr val="tx1"/>
                </a:solidFill>
                <a:latin typeface="+mn-lt"/>
                <a:ea typeface="+mn-ea"/>
                <a:cs typeface="+mn-cs"/>
              </a:rPr>
              <a:t> feet (4.2 acres)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Recreation and Riparian Areas: 45 single family homes on 68-acre site (slightly over 1 acre lots)</a:t>
            </a:r>
          </a:p>
          <a:p>
            <a:r>
              <a:rPr lang="en-US" sz="1200" kern="1200" dirty="0" smtClean="0">
                <a:solidFill>
                  <a:schemeClr val="tx1"/>
                </a:solidFill>
                <a:latin typeface="+mn-lt"/>
                <a:ea typeface="+mn-ea"/>
                <a:cs typeface="+mn-cs"/>
              </a:rPr>
              <a:t> </a:t>
            </a:r>
          </a:p>
          <a:p>
            <a:r>
              <a:rPr lang="en-US" sz="1200" u="sng" kern="1200" dirty="0" smtClean="0">
                <a:solidFill>
                  <a:schemeClr val="tx1"/>
                </a:solidFill>
                <a:latin typeface="+mn-lt"/>
                <a:ea typeface="+mn-ea"/>
                <a:cs typeface="+mn-cs"/>
              </a:rPr>
              <a:t>Noncontiguous Cluster Outcome: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Highway</a:t>
            </a:r>
            <a:r>
              <a:rPr lang="en-US" sz="1200" kern="1200" baseline="0" dirty="0" smtClean="0">
                <a:solidFill>
                  <a:schemeClr val="tx1"/>
                </a:solidFill>
                <a:latin typeface="+mn-lt"/>
                <a:ea typeface="+mn-ea"/>
                <a:cs typeface="+mn-cs"/>
              </a:rPr>
              <a:t> Commercial Redevelopment Area</a:t>
            </a:r>
            <a:r>
              <a:rPr lang="en-US" sz="1200" kern="1200" dirty="0" smtClean="0">
                <a:solidFill>
                  <a:schemeClr val="tx1"/>
                </a:solidFill>
                <a:latin typeface="+mn-lt"/>
                <a:ea typeface="+mn-ea"/>
                <a:cs typeface="+mn-cs"/>
              </a:rPr>
              <a:t>: FAR:  378,972</a:t>
            </a:r>
            <a:r>
              <a:rPr lang="en-US" sz="1200" kern="1200" baseline="0" dirty="0" smtClean="0">
                <a:solidFill>
                  <a:schemeClr val="tx1"/>
                </a:solidFill>
                <a:latin typeface="+mn-lt"/>
                <a:ea typeface="+mn-ea"/>
                <a:cs typeface="+mn-cs"/>
              </a:rPr>
              <a:t> square feet</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Recreation and Riparian Areas: 68</a:t>
            </a:r>
            <a:r>
              <a:rPr lang="en-US" sz="1200" kern="1200" baseline="0" dirty="0" smtClean="0">
                <a:solidFill>
                  <a:schemeClr val="tx1"/>
                </a:solidFill>
                <a:latin typeface="+mn-lt"/>
                <a:ea typeface="+mn-ea"/>
                <a:cs typeface="+mn-cs"/>
              </a:rPr>
              <a:t> acres permanently preserved</a:t>
            </a:r>
            <a:endParaRPr lang="en-US" sz="1200" kern="1200" dirty="0" smtClean="0">
              <a:solidFill>
                <a:schemeClr val="tx1"/>
              </a:solidFill>
              <a:latin typeface="+mn-lt"/>
              <a:ea typeface="+mn-ea"/>
              <a:cs typeface="+mn-cs"/>
            </a:endParaRPr>
          </a:p>
          <a:p>
            <a:endParaRPr lang="en-US" dirty="0" smtClean="0">
              <a:solidFill>
                <a:srgbClr val="FF0000"/>
              </a:solidFill>
            </a:endParaRPr>
          </a:p>
        </p:txBody>
      </p:sp>
      <p:sp>
        <p:nvSpPr>
          <p:cNvPr id="4" name="Slide Number Placeholder 3"/>
          <p:cNvSpPr>
            <a:spLocks noGrp="1"/>
          </p:cNvSpPr>
          <p:nvPr>
            <p:ph type="sldNum" sz="quarter" idx="10"/>
          </p:nvPr>
        </p:nvSpPr>
        <p:spPr/>
        <p:txBody>
          <a:bodyPr/>
          <a:lstStyle/>
          <a:p>
            <a:fld id="{605DA2FD-A73D-4CE1-9BB2-FD1D5A59B023}" type="slidenum">
              <a:rPr lang="en-US" smtClean="0"/>
              <a:pPr/>
              <a:t>28</a:t>
            </a:fld>
            <a:endParaRPr lang="en-US"/>
          </a:p>
        </p:txBody>
      </p:sp>
    </p:spTree>
    <p:extLst>
      <p:ext uri="{BB962C8B-B14F-4D97-AF65-F5344CB8AC3E}">
        <p14:creationId xmlns="" xmlns:p14="http://schemas.microsoft.com/office/powerpoint/2010/main" val="1283183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What’s in it for the Municipality?</a:t>
            </a:r>
          </a:p>
          <a:p>
            <a:r>
              <a:rPr lang="en-US" b="1" dirty="0" smtClean="0"/>
              <a:t> </a:t>
            </a:r>
            <a:endParaRPr lang="en-US" dirty="0" smtClean="0"/>
          </a:p>
          <a:p>
            <a:r>
              <a:rPr lang="en-US" dirty="0" smtClean="0"/>
              <a:t>Implementation of the noncontiguous cluster can allow a municipality to achieve some of its community goals in an affordable way.  If a community expresses an interest to permanently preserve farmland, open space, or sites of cultural or historic significance, a municipality can encourage the use of the noncontiguous cluster to protect these interests.  The noncontiguous cluster also encourages compact growth, which means a lower cost for municipal infrastructure and services than with sprawl development,</a:t>
            </a:r>
            <a:r>
              <a:rPr lang="en-US" baseline="0" dirty="0" smtClean="0"/>
              <a:t> such as fewer miles of road upkeep (plowing and/or sweeping) and maintenance.  </a:t>
            </a:r>
            <a:endParaRPr lang="en-US" dirty="0" smtClean="0"/>
          </a:p>
          <a:p>
            <a:r>
              <a:rPr lang="en-US" b="1" dirty="0" smtClean="0"/>
              <a:t> </a:t>
            </a:r>
            <a:endParaRPr lang="en-US" dirty="0" smtClean="0"/>
          </a:p>
          <a:p>
            <a:r>
              <a:rPr lang="en-US" dirty="0" smtClean="0"/>
              <a:t>In addition, “large lot development” does not have the same market appeal as it once did, particularly in rural areas.  By providing landowners the option to utilize noncontiguous clustering, it enables the zoning ordinance to be more responsive to changes in market demand without a wholesale revision to the municipal zoning ordinance.</a:t>
            </a:r>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does a developer benefit from the noncontiguous cluster?</a:t>
            </a:r>
          </a:p>
          <a:p>
            <a:r>
              <a:rPr lang="en-US" b="1" dirty="0" smtClean="0"/>
              <a:t> </a:t>
            </a:r>
            <a:endParaRPr lang="en-US" dirty="0" smtClean="0"/>
          </a:p>
          <a:p>
            <a:r>
              <a:rPr lang="en-US" dirty="0" smtClean="0"/>
              <a:t>Non-contiguous clustering provides flexibility within the zoning code, granting the developer an opportunity to build compact development that meets market demand.  As “</a:t>
            </a:r>
            <a:r>
              <a:rPr lang="en-US" dirty="0" err="1" smtClean="0"/>
              <a:t>walkable</a:t>
            </a:r>
            <a:r>
              <a:rPr lang="en-US" dirty="0" smtClean="0"/>
              <a:t>” communities become more and more popular amongst baby boomers, seniors and even young people, developers can create communities that will attract investment.  By clustering development, a developer has lower costs for roads and other infrastructure, and the guarantee in preservation helps to build community support for new growth.</a:t>
            </a:r>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benefit for the property owner?</a:t>
            </a:r>
          </a:p>
          <a:p>
            <a:r>
              <a:rPr lang="en-US" b="1" dirty="0" smtClean="0"/>
              <a:t> </a:t>
            </a:r>
            <a:endParaRPr lang="en-US" dirty="0" smtClean="0"/>
          </a:p>
          <a:p>
            <a:r>
              <a:rPr lang="en-US" dirty="0" smtClean="0"/>
              <a:t>Well if you own land in the preservation area, you have more options at your disposal.   You can access your equity without selling your land.  For everyone else, equity retention means that your land value does not diminish.  It also gives landowners another alternative to keeping their land “as is,” without having to sell to a developer.  This is especially true for properties that would like to be preserved under a state land preservation program but do not rank high enough to be selected for preservation.</a:t>
            </a:r>
          </a:p>
          <a:p>
            <a:r>
              <a:rPr lang="en-US" b="1" dirty="0" smtClean="0"/>
              <a:t> </a:t>
            </a:r>
            <a:endParaRPr lang="en-US" dirty="0" smtClean="0"/>
          </a:p>
          <a:p>
            <a:r>
              <a:rPr lang="en-US" dirty="0" smtClean="0"/>
              <a:t>For landowners in the growth area, you now have another option for selling or developing your land. </a:t>
            </a:r>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may have heard of some communities implementing a noncontiguous cluster before.  However, New Jersey’s Municipal Land Use Law was not as clear as it could have been, and two municipal noncontiguous cluster ordinances were subsequently struck down in court.  Under the new law, municipalities now have clear legal authority to designate growth areas and preservation areas.  </a:t>
            </a:r>
          </a:p>
          <a:p>
            <a:endParaRPr lang="en-US" dirty="0" smtClean="0"/>
          </a:p>
          <a:p>
            <a:r>
              <a:rPr lang="en-US" sz="1050" dirty="0" smtClean="0"/>
              <a:t>REFERENCE INFORMATION:</a:t>
            </a:r>
          </a:p>
          <a:p>
            <a:endParaRPr lang="en-US" sz="1050" dirty="0" smtClean="0"/>
          </a:p>
          <a:p>
            <a:r>
              <a:rPr lang="en-US" sz="1050" dirty="0" smtClean="0"/>
              <a:t>-Communities</a:t>
            </a:r>
            <a:r>
              <a:rPr lang="en-US" sz="1050" baseline="0" dirty="0" smtClean="0"/>
              <a:t> that have implemented the noncontiguous cluster include:</a:t>
            </a:r>
          </a:p>
          <a:p>
            <a:r>
              <a:rPr lang="en-US" sz="1050" baseline="0" dirty="0" smtClean="0"/>
              <a:t>	-Delaware Township (Hunterdon County)</a:t>
            </a:r>
          </a:p>
          <a:p>
            <a:r>
              <a:rPr lang="en-US" sz="1050" baseline="0" dirty="0" smtClean="0"/>
              <a:t>	-Hillsborough Township (Somerset County)</a:t>
            </a:r>
          </a:p>
          <a:p>
            <a:r>
              <a:rPr lang="en-US" sz="1050" baseline="0" dirty="0" smtClean="0"/>
              <a:t>	-Hopewell Township (Mercer County)</a:t>
            </a:r>
          </a:p>
          <a:p>
            <a:r>
              <a:rPr lang="en-US" sz="1050" baseline="0" dirty="0" smtClean="0"/>
              <a:t>	-Middle Township (Cape May County)</a:t>
            </a:r>
          </a:p>
          <a:p>
            <a:r>
              <a:rPr lang="en-US" sz="1050" baseline="0" dirty="0" smtClean="0"/>
              <a:t>	-Monroe Township (Middlesex County)</a:t>
            </a:r>
          </a:p>
          <a:p>
            <a:r>
              <a:rPr lang="en-US" sz="1050" baseline="0" dirty="0" smtClean="0"/>
              <a:t>	-North Hanover Township (Burlington County)</a:t>
            </a:r>
          </a:p>
          <a:p>
            <a:r>
              <a:rPr lang="en-US" sz="1050" baseline="0" dirty="0" smtClean="0"/>
              <a:t>	-Ocean Township (Ocean County)</a:t>
            </a:r>
          </a:p>
          <a:p>
            <a:r>
              <a:rPr lang="en-US" sz="1050" baseline="0" dirty="0" smtClean="0"/>
              <a:t>	-Plainsboro Township (Middlesex County)</a:t>
            </a:r>
          </a:p>
          <a:p>
            <a:r>
              <a:rPr lang="en-US" sz="1050" baseline="0" dirty="0" smtClean="0"/>
              <a:t>	-Robbinsville Township (Mercer County)</a:t>
            </a:r>
          </a:p>
          <a:p>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Zoning is a municipality’s most basic and essential land use tool to regulate and control growth.  Zoning also provides the basis for all other land use tools that we will discuss.  </a:t>
            </a:r>
          </a:p>
          <a:p>
            <a:r>
              <a:rPr lang="en-US" b="1" dirty="0" smtClean="0"/>
              <a:t> </a:t>
            </a:r>
            <a:endParaRPr lang="en-US" dirty="0" smtClean="0"/>
          </a:p>
          <a:p>
            <a:r>
              <a:rPr lang="en-US" dirty="0" smtClean="0"/>
              <a:t>With large lot</a:t>
            </a:r>
            <a:r>
              <a:rPr lang="en-US" baseline="0" dirty="0" smtClean="0"/>
              <a:t> zoning,</a:t>
            </a:r>
            <a:r>
              <a:rPr lang="en-US" dirty="0" smtClean="0"/>
              <a:t> the larger the lot size, the fewer the number of dwellings or buildings that can be permitted within the district.  Unfortunately, when used alone, this tool does not offer any protection for open space and also encourages sprawl development.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contiguous cluster concentrates development on one part of a site or set of neighboring parcels, permanently preserving the remaining land. What limits this tool is that it can only be used on a single parcel, or in conjunction with a neighboring parcel, meaning that the entire site or region cannot be planned for open space or growth.</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Transfer of Development Rights (or TDR) is similar to the noncontiguous cluster in that it moves development from one parcel to another, using a market-driven approach. The program can guarantee more control as seen in some notable preservation success stories in New Jersey, such as Chesterfield (inset photo), however implementation of a TDR program requires extensive planning on the part of the municipality (meaning time and money) to implement the program and meet state requirements under a patchwork of different agencies.</a:t>
            </a:r>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35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intention of this presentation is not to say that the noncontiguous cluster is the cure-all solution for municipal land use planning.  Each of the tools highlighted in the previous section have their benefits and drawbacks, and when used in concert with each other, can yield successful results.  If the political or public will is not willing to adopt a noncontiguous cluster ordinance, or if a community wants to guarantee a specified preservation target, then other tools should be considered.  On the other hand the noncontiguous cluster may help municipalities to advance their land development and preservation goals, whether that is to preserve farmland and a viable farming industry, create recreation opportunities through preserved open space, protect people from hazardous flooding areas or even protect community character through the preservation of historic buildings or places, in addition to reducing infrastructure costs and attaining public support.  </a:t>
            </a:r>
          </a:p>
          <a:p>
            <a:endParaRPr lang="en-US" dirty="0" smtClean="0"/>
          </a:p>
          <a:p>
            <a:r>
              <a:rPr lang="en-US" dirty="0" smtClean="0"/>
              <a:t>Now that we have an idea of how noncontiguous clustering</a:t>
            </a:r>
            <a:r>
              <a:rPr lang="en-US" baseline="0" dirty="0" smtClean="0"/>
              <a:t> works, lets examine a few scenarios of how it could be done.</a:t>
            </a:r>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36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what</a:t>
            </a:r>
            <a:r>
              <a:rPr lang="en-US" baseline="0" dirty="0" smtClean="0"/>
              <a:t> can a growth area look like on the ground?  The noncontiguous cluster lets municipalities focus their goals, desires and character in specific areas.  Whether the noncontiguous cluster is used in a rural setting, a small town, a suburb, or more urbanized area, the intent is to create growth areas that foster livability, while using preservation areas to protect the natural and cultural assets of the community, such as farms, open space, and even historic buildings.  </a:t>
            </a:r>
          </a:p>
          <a:p>
            <a:endParaRPr lang="en-US" baseline="0" dirty="0" smtClean="0"/>
          </a:p>
        </p:txBody>
      </p:sp>
      <p:sp>
        <p:nvSpPr>
          <p:cNvPr id="4" name="Slide Number Placeholder 3"/>
          <p:cNvSpPr>
            <a:spLocks noGrp="1"/>
          </p:cNvSpPr>
          <p:nvPr>
            <p:ph type="sldNum" sz="quarter" idx="10"/>
          </p:nvPr>
        </p:nvSpPr>
        <p:spPr/>
        <p:txBody>
          <a:bodyPr/>
          <a:lstStyle/>
          <a:p>
            <a:fld id="{67FD34E3-6B5A-4F26-B4CB-53DEBAB4776E}" type="slidenum">
              <a:rPr lang="en-US" smtClean="0"/>
              <a:pPr/>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By avoiding “sprawl” development and focusing the scale to that of a pedestrian, </a:t>
            </a:r>
            <a:r>
              <a:rPr lang="en-US" dirty="0" smtClean="0"/>
              <a:t>the noncontiguous cluster can help create</a:t>
            </a:r>
            <a:r>
              <a:rPr lang="en-US" baseline="0" dirty="0" smtClean="0"/>
              <a:t> attractive communities that create value.  And what can a residential community look like?</a:t>
            </a:r>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r>
              <a:rPr lang="en-US" baseline="0" dirty="0" smtClean="0"/>
              <a:t> well planned, attractive growth area should contain a variety of housing options, sizes and designs.  These pictures show new development of single family residences at 4-6 units per acre (.25-.16 acre lots)</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67FD34E3-6B5A-4F26-B4CB-53DEBAB4776E}" type="slidenum">
              <a:rPr lang="en-US" smtClean="0"/>
              <a:pPr/>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17">
              <a:defRPr/>
            </a:pPr>
            <a:r>
              <a:rPr lang="en-US" dirty="0" smtClean="0"/>
              <a:t>Other options could include semi-detached housing (what you would refer to as a duplex or triplex) at 6-9 units per acre</a:t>
            </a:r>
            <a:r>
              <a:rPr lang="en-US" baseline="0" dirty="0" smtClean="0"/>
              <a:t> (.16-.11 acre lots)</a:t>
            </a:r>
            <a:endParaRPr lang="en-US" dirty="0" smtClean="0"/>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17">
              <a:defRPr/>
            </a:pPr>
            <a:r>
              <a:rPr lang="en-US" baseline="0" dirty="0" smtClean="0"/>
              <a:t>Townhomes at 8-12 units per acre (.125-.08 acre lots)</a:t>
            </a:r>
            <a:endParaRPr lang="en-US" dirty="0" smtClean="0"/>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17">
              <a:defRPr/>
            </a:pPr>
            <a:r>
              <a:rPr lang="en-US" baseline="0" dirty="0" smtClean="0"/>
              <a:t>Townhomes over flats (12-16 units per acre)</a:t>
            </a:r>
            <a:endParaRPr lang="en-US" dirty="0" smtClean="0"/>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43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Multi-family development (16-24 units per acre)</a:t>
            </a:r>
            <a:endParaRPr lang="en-US" dirty="0" smtClean="0"/>
          </a:p>
          <a:p>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44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well as</a:t>
            </a:r>
            <a:r>
              <a:rPr lang="en-US" baseline="0" dirty="0" smtClean="0"/>
              <a:t> a mix of uses that incorporates commercial space with all of the previously mentioned housing choices.  What all of these options have in common is that they help create livable communities.</a:t>
            </a:r>
            <a:endParaRPr lang="en-US" dirty="0"/>
          </a:p>
        </p:txBody>
      </p:sp>
      <p:sp>
        <p:nvSpPr>
          <p:cNvPr id="4" name="Slide Number Placeholder 3"/>
          <p:cNvSpPr>
            <a:spLocks noGrp="1"/>
          </p:cNvSpPr>
          <p:nvPr>
            <p:ph type="sldNum" sz="quarter" idx="10"/>
          </p:nvPr>
        </p:nvSpPr>
        <p:spPr/>
        <p:txBody>
          <a:bodyPr/>
          <a:lstStyle/>
          <a:p>
            <a:fld id="{67FD34E3-6B5A-4F26-B4CB-53DEBAB4776E}" type="slidenum">
              <a:rPr lang="en-US" smtClean="0"/>
              <a:pPr/>
              <a:t>45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noncontiguous</a:t>
            </a:r>
            <a:r>
              <a:rPr lang="en-US" baseline="0" dirty="0" smtClean="0"/>
              <a:t> cluster gives municipalities another tool that they can choose to incorporate into their land use policies.  The tool helps to preserve important cultural and natural assets of a community, while fostering development where it makes sense, while saving taxpayers the unnecessary expenses of unneeded infrastructure.  When used appropriately, the noncontiguous cluster can help to enhance and plan attractive communities that meet the needs of residents, farms, and businesses.</a:t>
            </a:r>
          </a:p>
          <a:p>
            <a:endParaRPr lang="en-US" baseline="0" dirty="0" smtClean="0"/>
          </a:p>
        </p:txBody>
      </p:sp>
      <p:sp>
        <p:nvSpPr>
          <p:cNvPr id="4" name="Slide Number Placeholder 3"/>
          <p:cNvSpPr>
            <a:spLocks noGrp="1"/>
          </p:cNvSpPr>
          <p:nvPr>
            <p:ph type="sldNum" sz="quarter" idx="10"/>
          </p:nvPr>
        </p:nvSpPr>
        <p:spPr/>
        <p:txBody>
          <a:bodyPr/>
          <a:lstStyle/>
          <a:p>
            <a:fld id="{67FD34E3-6B5A-4F26-B4CB-53DEBAB4776E}" type="slidenum">
              <a:rPr lang="en-US" smtClean="0"/>
              <a:pPr/>
              <a:t>47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67FD34E3-6B5A-4F26-B4CB-53DEBAB4776E}"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187909"/>
            <a:ext cx="2133600" cy="365125"/>
          </a:xfrm>
        </p:spPr>
        <p:txBody>
          <a:bodyPr/>
          <a:lstStyle/>
          <a:p>
            <a:fld id="{C6982CAD-7A20-44AD-91A1-D8F626467A2C}" type="datetimeFigureOut">
              <a:rPr lang="en-US" smtClean="0"/>
              <a:pPr/>
              <a:t>12/6/2013</a:t>
            </a:fld>
            <a:endParaRPr lang="en-US"/>
          </a:p>
        </p:txBody>
      </p:sp>
      <p:sp>
        <p:nvSpPr>
          <p:cNvPr id="5" name="Footer Placeholder 4"/>
          <p:cNvSpPr>
            <a:spLocks noGrp="1"/>
          </p:cNvSpPr>
          <p:nvPr>
            <p:ph type="ftr" sz="quarter" idx="11"/>
          </p:nvPr>
        </p:nvSpPr>
        <p:spPr>
          <a:xfrm>
            <a:off x="3124200" y="6195930"/>
            <a:ext cx="2895600" cy="365125"/>
          </a:xfrm>
        </p:spPr>
        <p:txBody>
          <a:bodyPr/>
          <a:lstStyle/>
          <a:p>
            <a:endParaRPr lang="en-US" dirty="0"/>
          </a:p>
        </p:txBody>
      </p:sp>
      <p:sp>
        <p:nvSpPr>
          <p:cNvPr id="6" name="Slide Number Placeholder 5"/>
          <p:cNvSpPr>
            <a:spLocks noGrp="1"/>
          </p:cNvSpPr>
          <p:nvPr>
            <p:ph type="sldNum" sz="quarter" idx="12"/>
          </p:nvPr>
        </p:nvSpPr>
        <p:spPr>
          <a:xfrm>
            <a:off x="6553200" y="6195930"/>
            <a:ext cx="1447800" cy="365125"/>
          </a:xfrm>
        </p:spPr>
        <p:txBody>
          <a:bodyPr/>
          <a:lstStyle/>
          <a:p>
            <a:fld id="{243E0661-A393-4447-A215-5CED19C974B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982CAD-7A20-44AD-91A1-D8F626467A2C}"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3E0661-A393-4447-A215-5CED19C974B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982CAD-7A20-44AD-91A1-D8F626467A2C}" type="datetimeFigureOut">
              <a:rPr lang="en-US" smtClean="0"/>
              <a:pPr/>
              <a:t>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3E0661-A393-4447-A215-5CED19C974B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982CAD-7A20-44AD-91A1-D8F626467A2C}" type="datetimeFigureOut">
              <a:rPr lang="en-US" smtClean="0"/>
              <a:pPr/>
              <a:t>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3E0661-A393-4447-A215-5CED19C974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982CAD-7A20-44AD-91A1-D8F626467A2C}" type="datetimeFigureOut">
              <a:rPr lang="en-US" smtClean="0"/>
              <a:pPr/>
              <a:t>12/6/2013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3E0661-A393-4447-A215-5CED19C974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43C455-446C-4766-90DA-70F8AEF92E29}" type="datetimeFigureOut">
              <a:rPr lang="en-US" smtClean="0"/>
              <a:pPr/>
              <a:t>12/6/2013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C84228-E584-49FE-AE29-1310DC26F5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19208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82CAD-7A20-44AD-91A1-D8F626467A2C}" type="datetimeFigureOut">
              <a:rPr lang="en-US" smtClean="0"/>
              <a:pPr/>
              <a:t>12/6/2013</a:t>
            </a:fld>
            <a:endParaRPr lang="en-US"/>
          </a:p>
        </p:txBody>
      </p:sp>
      <p:sp>
        <p:nvSpPr>
          <p:cNvPr id="5" name="Footer Placeholder 4"/>
          <p:cNvSpPr>
            <a:spLocks noGrp="1"/>
          </p:cNvSpPr>
          <p:nvPr>
            <p:ph type="ftr" sz="quarter" idx="3"/>
          </p:nvPr>
        </p:nvSpPr>
        <p:spPr>
          <a:xfrm>
            <a:off x="3124200" y="619593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195930"/>
            <a:ext cx="1447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3E0661-A393-4447-A215-5CED19C974BE}" type="slidenum">
              <a:rPr lang="en-US" smtClean="0"/>
              <a:pPr/>
              <a:t>‹#›</a:t>
            </a:fld>
            <a:endParaRPr lang="en-US"/>
          </a:p>
        </p:txBody>
      </p:sp>
      <p:cxnSp>
        <p:nvCxnSpPr>
          <p:cNvPr id="8" name="Straight Connector 7"/>
          <p:cNvCxnSpPr/>
          <p:nvPr userDrawn="1"/>
        </p:nvCxnSpPr>
        <p:spPr>
          <a:xfrm flipV="1">
            <a:off x="465221" y="1519988"/>
            <a:ext cx="8195109" cy="4012"/>
          </a:xfrm>
          <a:prstGeom prst="line">
            <a:avLst/>
          </a:prstGeom>
          <a:ln w="50800">
            <a:solidFill>
              <a:srgbClr val="016699"/>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60" r:id="rId6"/>
    <p:sldLayoutId id="2147483663" r:id="rId7"/>
  </p:sldLayoutIdLst>
  <p:txStyles>
    <p:titleStyle>
      <a:lvl1pPr algn="ctr" defTabSz="914400" rtl="0" eaLnBrk="1" latinLnBrk="0" hangingPunct="1">
        <a:spcBef>
          <a:spcPct val="0"/>
        </a:spcBef>
        <a:buNone/>
        <a:defRPr sz="44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tiff"/></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9.tiff"/><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54.jpeg"/><Relationship Id="rId4" Type="http://schemas.openxmlformats.org/officeDocument/2006/relationships/image" Target="../media/image53.jpeg"/></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8.xml"/><Relationship Id="rId4" Type="http://schemas.openxmlformats.org/officeDocument/2006/relationships/image" Target="../media/image59.jpeg"/></Relationships>
</file>

<file path=ppt/slides/_rels/slide4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ctrTitle"/>
          </p:nvPr>
        </p:nvSpPr>
        <p:spPr>
          <a:xfrm>
            <a:off x="762000" y="3124200"/>
            <a:ext cx="7772400" cy="1470025"/>
          </a:xfrm>
        </p:spPr>
        <p:txBody>
          <a:bodyPr>
            <a:normAutofit/>
          </a:bodyPr>
          <a:lstStyle/>
          <a:p>
            <a:r>
              <a:rPr lang="en-US" dirty="0" smtClean="0"/>
              <a:t>Noncontiguous Clustering</a:t>
            </a:r>
            <a:endParaRPr lang="en-US" dirty="0"/>
          </a:p>
        </p:txBody>
      </p:sp>
      <p:sp>
        <p:nvSpPr>
          <p:cNvPr id="14" name="Subtitle 4"/>
          <p:cNvSpPr txBox="1">
            <a:spLocks/>
          </p:cNvSpPr>
          <p:nvPr/>
        </p:nvSpPr>
        <p:spPr>
          <a:xfrm>
            <a:off x="1447800" y="4114800"/>
            <a:ext cx="6400800" cy="11430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New Jersey’s New &amp; Improved Planning Tool</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 a nutshell…</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Conventional Development</a:t>
            </a:r>
            <a:endParaRPr lang="en-US" dirty="0"/>
          </a:p>
        </p:txBody>
      </p:sp>
      <p:sp>
        <p:nvSpPr>
          <p:cNvPr id="3" name="Content Placeholder 2"/>
          <p:cNvSpPr>
            <a:spLocks noGrp="1"/>
          </p:cNvSpPr>
          <p:nvPr>
            <p:ph sz="half" idx="1"/>
          </p:nvPr>
        </p:nvSpPr>
        <p:spPr/>
        <p:txBody>
          <a:bodyPr/>
          <a:lstStyle/>
          <a:p>
            <a:endParaRPr lang="en-US" dirty="0" smtClean="0"/>
          </a:p>
          <a:p>
            <a:endParaRPr lang="en-US" dirty="0" smtClean="0"/>
          </a:p>
          <a:p>
            <a:r>
              <a:rPr lang="en-US" dirty="0" smtClean="0"/>
              <a:t>“Large Lot Zoning”</a:t>
            </a:r>
          </a:p>
          <a:p>
            <a:r>
              <a:rPr lang="en-US" dirty="0" smtClean="0"/>
              <a:t>Uniform Lot Sizes</a:t>
            </a:r>
          </a:p>
          <a:p>
            <a:r>
              <a:rPr lang="en-US" dirty="0" smtClean="0"/>
              <a:t>Development covers most, or all, of the site</a:t>
            </a:r>
            <a:endParaRPr lang="en-US" dirty="0"/>
          </a:p>
        </p:txBody>
      </p:sp>
      <p:pic>
        <p:nvPicPr>
          <p:cNvPr id="8" name="Picture 2"/>
          <p:cNvPicPr>
            <a:picLocks noChangeAspect="1" noChangeArrowheads="1"/>
          </p:cNvPicPr>
          <p:nvPr/>
        </p:nvPicPr>
        <p:blipFill>
          <a:blip r:embed="rId3" cstate="screen"/>
          <a:srcRect/>
          <a:stretch>
            <a:fillRect/>
          </a:stretch>
        </p:blipFill>
        <p:spPr bwMode="auto">
          <a:xfrm>
            <a:off x="4611189" y="2514600"/>
            <a:ext cx="4075611"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Contiguous Cluster Development</a:t>
            </a:r>
            <a:endParaRPr lang="en-US" dirty="0"/>
          </a:p>
        </p:txBody>
      </p:sp>
      <p:sp>
        <p:nvSpPr>
          <p:cNvPr id="3" name="Content Placeholder 2"/>
          <p:cNvSpPr>
            <a:spLocks noGrp="1"/>
          </p:cNvSpPr>
          <p:nvPr>
            <p:ph sz="half" idx="1"/>
          </p:nvPr>
        </p:nvSpPr>
        <p:spPr/>
        <p:txBody>
          <a:bodyPr/>
          <a:lstStyle/>
          <a:p>
            <a:endParaRPr lang="en-US" dirty="0" smtClean="0"/>
          </a:p>
          <a:p>
            <a:r>
              <a:rPr lang="en-US" dirty="0" smtClean="0"/>
              <a:t>Development is concentrated on a portion of the site</a:t>
            </a:r>
          </a:p>
          <a:p>
            <a:r>
              <a:rPr lang="en-US" dirty="0" smtClean="0"/>
              <a:t>Remaining land is permanently preserved as open space or farmland </a:t>
            </a:r>
            <a:endParaRPr lang="en-US" dirty="0"/>
          </a:p>
        </p:txBody>
      </p:sp>
      <p:pic>
        <p:nvPicPr>
          <p:cNvPr id="2050" name="Picture 2"/>
          <p:cNvPicPr>
            <a:picLocks noChangeAspect="1" noChangeArrowheads="1"/>
          </p:cNvPicPr>
          <p:nvPr/>
        </p:nvPicPr>
        <p:blipFill>
          <a:blip r:embed="rId3" cstate="screen"/>
          <a:srcRect/>
          <a:stretch>
            <a:fillRect/>
          </a:stretch>
        </p:blipFill>
        <p:spPr bwMode="auto">
          <a:xfrm>
            <a:off x="4648200" y="2514600"/>
            <a:ext cx="4044462"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Noncontiguous Cluster Development</a:t>
            </a:r>
            <a:endParaRPr lang="en-US" dirty="0"/>
          </a:p>
        </p:txBody>
      </p:sp>
      <p:sp>
        <p:nvSpPr>
          <p:cNvPr id="6" name="Content Placeholder 5"/>
          <p:cNvSpPr>
            <a:spLocks noGrp="1"/>
          </p:cNvSpPr>
          <p:nvPr>
            <p:ph sz="half" idx="1"/>
          </p:nvPr>
        </p:nvSpPr>
        <p:spPr>
          <a:xfrm>
            <a:off x="457200" y="4876800"/>
            <a:ext cx="8382000" cy="1249363"/>
          </a:xfrm>
        </p:spPr>
        <p:txBody>
          <a:bodyPr/>
          <a:lstStyle/>
          <a:p>
            <a:pPr>
              <a:buNone/>
            </a:pPr>
            <a:r>
              <a:rPr lang="en-US" dirty="0" smtClean="0"/>
              <a:t>Two or more non-adjacent parcels are treated as a single site for the purpose of clustering.</a:t>
            </a:r>
            <a:endParaRPr lang="en-US" dirty="0"/>
          </a:p>
        </p:txBody>
      </p:sp>
      <p:pic>
        <p:nvPicPr>
          <p:cNvPr id="3074" name="Picture 2"/>
          <p:cNvPicPr>
            <a:picLocks noChangeAspect="1" noChangeArrowheads="1"/>
          </p:cNvPicPr>
          <p:nvPr/>
        </p:nvPicPr>
        <p:blipFill>
          <a:blip r:embed="rId3" cstate="screen"/>
          <a:srcRect/>
          <a:stretch>
            <a:fillRect/>
          </a:stretch>
        </p:blipFill>
        <p:spPr bwMode="auto">
          <a:xfrm>
            <a:off x="304800" y="1752600"/>
            <a:ext cx="8546353"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it do?</a:t>
            </a:r>
            <a:endParaRPr lang="en-US" dirty="0"/>
          </a:p>
        </p:txBody>
      </p:sp>
      <p:sp>
        <p:nvSpPr>
          <p:cNvPr id="3" name="Content Placeholder 2"/>
          <p:cNvSpPr>
            <a:spLocks noGrp="1"/>
          </p:cNvSpPr>
          <p:nvPr>
            <p:ph sz="half" idx="1"/>
          </p:nvPr>
        </p:nvSpPr>
        <p:spPr>
          <a:xfrm>
            <a:off x="838200" y="3352800"/>
            <a:ext cx="8001000" cy="1219200"/>
          </a:xfrm>
        </p:spPr>
        <p:txBody>
          <a:bodyPr>
            <a:normAutofit/>
          </a:bodyPr>
          <a:lstStyle/>
          <a:p>
            <a:pPr lvl="0">
              <a:buNone/>
            </a:pPr>
            <a:r>
              <a:rPr lang="en-US" dirty="0" smtClean="0"/>
              <a:t>Puts development where it makes the most sense</a:t>
            </a:r>
          </a:p>
          <a:p>
            <a:endParaRPr lang="en-US" dirty="0"/>
          </a:p>
        </p:txBody>
      </p:sp>
      <p:sp>
        <p:nvSpPr>
          <p:cNvPr id="4" name="Content Placeholder 3"/>
          <p:cNvSpPr>
            <a:spLocks noGrp="1"/>
          </p:cNvSpPr>
          <p:nvPr>
            <p:ph sz="half" idx="2"/>
          </p:nvPr>
        </p:nvSpPr>
        <p:spPr>
          <a:xfrm>
            <a:off x="838200" y="5715000"/>
            <a:ext cx="7391400" cy="868363"/>
          </a:xfrm>
        </p:spPr>
        <p:txBody>
          <a:bodyPr>
            <a:normAutofit/>
          </a:bodyPr>
          <a:lstStyle/>
          <a:p>
            <a:pPr algn="ctr">
              <a:buNone/>
            </a:pPr>
            <a:r>
              <a:rPr lang="en-US" dirty="0" smtClean="0"/>
              <a:t>Achieves preservation using private funds</a:t>
            </a:r>
            <a:endParaRPr lang="en-US" dirty="0"/>
          </a:p>
        </p:txBody>
      </p:sp>
      <p:pic>
        <p:nvPicPr>
          <p:cNvPr id="4098" name="Picture 2"/>
          <p:cNvPicPr>
            <a:picLocks noChangeAspect="1" noChangeArrowheads="1"/>
          </p:cNvPicPr>
          <p:nvPr/>
        </p:nvPicPr>
        <p:blipFill>
          <a:blip r:embed="rId3" cstate="screen"/>
          <a:srcRect/>
          <a:stretch>
            <a:fillRect/>
          </a:stretch>
        </p:blipFill>
        <p:spPr bwMode="auto">
          <a:xfrm>
            <a:off x="1447800" y="1600200"/>
            <a:ext cx="6400800" cy="1752599"/>
          </a:xfrm>
          <a:prstGeom prst="rect">
            <a:avLst/>
          </a:prstGeom>
          <a:noFill/>
          <a:ln w="9525">
            <a:noFill/>
            <a:miter lim="800000"/>
            <a:headEnd/>
            <a:tailEnd/>
          </a:ln>
        </p:spPr>
      </p:pic>
      <p:pic>
        <p:nvPicPr>
          <p:cNvPr id="6" name="Picture 2"/>
          <p:cNvPicPr>
            <a:picLocks noChangeAspect="1" noChangeArrowheads="1"/>
          </p:cNvPicPr>
          <p:nvPr/>
        </p:nvPicPr>
        <p:blipFill>
          <a:blip r:embed="rId4" cstate="screen"/>
          <a:srcRect/>
          <a:stretch>
            <a:fillRect/>
          </a:stretch>
        </p:blipFill>
        <p:spPr bwMode="auto">
          <a:xfrm>
            <a:off x="1371600" y="3886200"/>
            <a:ext cx="6400800" cy="180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descr="ringwood-mansion.bmp"/>
          <p:cNvPicPr>
            <a:picLocks noChangeAspect="1"/>
          </p:cNvPicPr>
          <p:nvPr/>
        </p:nvPicPr>
        <p:blipFill>
          <a:blip r:embed="rId3" cstate="screen"/>
          <a:srcRect/>
          <a:stretch>
            <a:fillRect/>
          </a:stretch>
        </p:blipFill>
        <p:spPr>
          <a:xfrm>
            <a:off x="5715000" y="1600200"/>
            <a:ext cx="2286000" cy="4572000"/>
          </a:xfrm>
          <a:prstGeom prst="rect">
            <a:avLst/>
          </a:prstGeom>
          <a:ln>
            <a:solidFill>
              <a:schemeClr val="tx1"/>
            </a:solidFill>
          </a:ln>
        </p:spPr>
      </p:pic>
      <p:pic>
        <p:nvPicPr>
          <p:cNvPr id="8" name="Content Placeholder 7" descr="eastamw-farmview5.jpg"/>
          <p:cNvPicPr>
            <a:picLocks noGrp="1" noChangeAspect="1"/>
          </p:cNvPicPr>
          <p:nvPr>
            <p:ph sz="half" idx="1"/>
          </p:nvPr>
        </p:nvPicPr>
        <p:blipFill>
          <a:blip r:embed="rId4" cstate="screen"/>
          <a:srcRect/>
          <a:stretch>
            <a:fillRect/>
          </a:stretch>
        </p:blipFill>
        <p:spPr>
          <a:xfrm>
            <a:off x="3124200" y="1600200"/>
            <a:ext cx="2286000" cy="4572000"/>
          </a:xfrm>
          <a:ln w="3175">
            <a:solidFill>
              <a:schemeClr val="tx1"/>
            </a:solidFill>
          </a:ln>
        </p:spPr>
      </p:pic>
      <p:pic>
        <p:nvPicPr>
          <p:cNvPr id="12" name="Picture 11" descr="hobo-waterpark 5-23-02.jpg"/>
          <p:cNvPicPr>
            <a:picLocks noChangeAspect="1"/>
          </p:cNvPicPr>
          <p:nvPr/>
        </p:nvPicPr>
        <p:blipFill>
          <a:blip r:embed="rId5" cstate="screen"/>
          <a:srcRect/>
          <a:stretch>
            <a:fillRect/>
          </a:stretch>
        </p:blipFill>
        <p:spPr>
          <a:xfrm>
            <a:off x="457200" y="1600198"/>
            <a:ext cx="2362200" cy="4572002"/>
          </a:xfrm>
          <a:prstGeom prst="rect">
            <a:avLst/>
          </a:prstGeom>
        </p:spPr>
      </p:pic>
      <p:sp>
        <p:nvSpPr>
          <p:cNvPr id="2" name="Title 1"/>
          <p:cNvSpPr>
            <a:spLocks noGrp="1"/>
          </p:cNvSpPr>
          <p:nvPr>
            <p:ph type="title"/>
          </p:nvPr>
        </p:nvSpPr>
        <p:spPr/>
        <p:txBody>
          <a:bodyPr>
            <a:normAutofit fontScale="90000"/>
          </a:bodyPr>
          <a:lstStyle/>
          <a:p>
            <a:r>
              <a:rPr lang="en-US" dirty="0" smtClean="0"/>
              <a:t>What can it be used to preserve?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types of growth can occur?</a:t>
            </a:r>
            <a:endParaRPr lang="en-US" dirty="0"/>
          </a:p>
        </p:txBody>
      </p:sp>
      <p:pic>
        <p:nvPicPr>
          <p:cNvPr id="9" name="Picture 8" descr="plainsboro 005.jpg"/>
          <p:cNvPicPr>
            <a:picLocks noChangeAspect="1"/>
          </p:cNvPicPr>
          <p:nvPr/>
        </p:nvPicPr>
        <p:blipFill>
          <a:blip r:embed="rId3" cstate="email"/>
          <a:srcRect b="-164"/>
          <a:stretch>
            <a:fillRect/>
          </a:stretch>
        </p:blipFill>
        <p:spPr>
          <a:xfrm>
            <a:off x="3162300" y="1652016"/>
            <a:ext cx="2260928" cy="4672584"/>
          </a:xfrm>
          <a:prstGeom prst="rect">
            <a:avLst/>
          </a:prstGeom>
        </p:spPr>
      </p:pic>
      <p:pic>
        <p:nvPicPr>
          <p:cNvPr id="13" name="Picture 12" descr="wash-model homes2.jpg"/>
          <p:cNvPicPr>
            <a:picLocks noChangeAspect="1"/>
          </p:cNvPicPr>
          <p:nvPr/>
        </p:nvPicPr>
        <p:blipFill>
          <a:blip r:embed="rId4" cstate="screen"/>
          <a:srcRect/>
          <a:stretch>
            <a:fillRect/>
          </a:stretch>
        </p:blipFill>
        <p:spPr>
          <a:xfrm>
            <a:off x="381000" y="1627762"/>
            <a:ext cx="2590800" cy="4669277"/>
          </a:xfrm>
          <a:prstGeom prst="rect">
            <a:avLst/>
          </a:prstGeom>
        </p:spPr>
      </p:pic>
      <p:pic>
        <p:nvPicPr>
          <p:cNvPr id="10" name="Picture 9" descr="MadisonDowntown.jpg"/>
          <p:cNvPicPr>
            <a:picLocks noChangeAspect="1"/>
          </p:cNvPicPr>
          <p:nvPr/>
        </p:nvPicPr>
        <p:blipFill>
          <a:blip r:embed="rId5" cstate="screen"/>
          <a:srcRect/>
          <a:stretch>
            <a:fillRect/>
          </a:stretch>
        </p:blipFill>
        <p:spPr>
          <a:xfrm>
            <a:off x="5638800" y="1652016"/>
            <a:ext cx="2286000" cy="4672584"/>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does noncontiguous clustering work?</a:t>
            </a:r>
            <a:endParaRPr lang="en-US" dirty="0"/>
          </a:p>
        </p:txBody>
      </p:sp>
      <p:sp>
        <p:nvSpPr>
          <p:cNvPr id="4" name="Content Placeholder 3"/>
          <p:cNvSpPr>
            <a:spLocks noGrp="1"/>
          </p:cNvSpPr>
          <p:nvPr>
            <p:ph idx="1"/>
          </p:nvPr>
        </p:nvSpPr>
        <p:spPr/>
        <p:txBody>
          <a:bodyPr/>
          <a:lstStyle/>
          <a:p>
            <a:pPr lvl="0"/>
            <a:r>
              <a:rPr lang="en-US" dirty="0" smtClean="0"/>
              <a:t>Municipality designates areas that are eligible for growth and preservation under noncontiguous cluster.  </a:t>
            </a:r>
          </a:p>
          <a:p>
            <a:r>
              <a:rPr lang="en-US" dirty="0"/>
              <a:t>Permissive!  </a:t>
            </a:r>
            <a:r>
              <a:rPr lang="en-US" dirty="0" smtClean="0"/>
              <a:t>Underlying zoning remains in place, so landowners </a:t>
            </a:r>
            <a:r>
              <a:rPr lang="en-US" dirty="0"/>
              <a:t>have the option to participate</a:t>
            </a:r>
          </a:p>
          <a:p>
            <a:pPr lvl="0"/>
            <a:r>
              <a:rPr lang="en-US" dirty="0" smtClean="0"/>
              <a:t>“Deal” between landowner and developer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Possible Applications of noncontiguous clustering</a:t>
            </a:r>
            <a:endParaRPr lang="en-US" dirty="0"/>
          </a:p>
        </p:txBody>
      </p:sp>
      <p:sp>
        <p:nvSpPr>
          <p:cNvPr id="6" name="Text Placeholder 5"/>
          <p:cNvSpPr>
            <a:spLocks noGrp="1"/>
          </p:cNvSpPr>
          <p:nvPr>
            <p:ph type="body" idx="1"/>
          </p:nvPr>
        </p:nvSpPr>
        <p:spPr/>
        <p:txBody>
          <a:bodyPr/>
          <a:lstStyle/>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371600" y="4343400"/>
            <a:ext cx="6400800" cy="1752600"/>
          </a:xfrm>
        </p:spPr>
        <p:txBody>
          <a:bodyPr/>
          <a:lstStyle/>
          <a:p>
            <a:r>
              <a:rPr lang="en-US" dirty="0" smtClean="0"/>
              <a:t>Development on Septic</a:t>
            </a:r>
          </a:p>
          <a:p>
            <a:r>
              <a:rPr lang="en-US" dirty="0" smtClean="0"/>
              <a:t>and </a:t>
            </a:r>
          </a:p>
          <a:p>
            <a:r>
              <a:rPr lang="en-US" dirty="0" smtClean="0"/>
              <a:t>Farmland Preservation</a:t>
            </a:r>
            <a:endParaRPr lang="en-US" dirty="0"/>
          </a:p>
        </p:txBody>
      </p:sp>
      <p:pic>
        <p:nvPicPr>
          <p:cNvPr id="4" name="Picture 3" descr="Hillsborough1.tif"/>
          <p:cNvPicPr>
            <a:picLocks noChangeAspect="1"/>
          </p:cNvPicPr>
          <p:nvPr/>
        </p:nvPicPr>
        <p:blipFill>
          <a:blip r:embed="rId3" cstate="screen"/>
          <a:stretch>
            <a:fillRect/>
          </a:stretch>
        </p:blipFill>
        <p:spPr>
          <a:xfrm>
            <a:off x="4648200" y="1676400"/>
            <a:ext cx="3657600" cy="2743200"/>
          </a:xfrm>
          <a:prstGeom prst="rect">
            <a:avLst/>
          </a:prstGeom>
        </p:spPr>
      </p:pic>
      <p:pic>
        <p:nvPicPr>
          <p:cNvPr id="7" name="Picture 6" descr="Hillsborough4.tif"/>
          <p:cNvPicPr>
            <a:picLocks noChangeAspect="1"/>
          </p:cNvPicPr>
          <p:nvPr/>
        </p:nvPicPr>
        <p:blipFill>
          <a:blip r:embed="rId4" cstate="screen"/>
          <a:stretch>
            <a:fillRect/>
          </a:stretch>
        </p:blipFill>
        <p:spPr>
          <a:xfrm>
            <a:off x="838200" y="1676400"/>
            <a:ext cx="3657600" cy="2743200"/>
          </a:xfrm>
          <a:prstGeom prst="rect">
            <a:avLst/>
          </a:prstGeom>
        </p:spPr>
      </p:pic>
      <p:sp>
        <p:nvSpPr>
          <p:cNvPr id="5" name="Title 4"/>
          <p:cNvSpPr>
            <a:spLocks noGrp="1"/>
          </p:cNvSpPr>
          <p:nvPr>
            <p:ph type="ctrTitle"/>
          </p:nvPr>
        </p:nvSpPr>
        <p:spPr>
          <a:xfrm>
            <a:off x="685800" y="685800"/>
            <a:ext cx="7772400" cy="1470025"/>
          </a:xfrm>
        </p:spPr>
        <p:txBody>
          <a:bodyPr/>
          <a:lstStyle/>
          <a:p>
            <a:r>
              <a:rPr lang="en-US" dirty="0" smtClean="0"/>
              <a:t>Rural Setting:</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sp>
        <p:nvSpPr>
          <p:cNvPr id="3" name="TextBox 2"/>
          <p:cNvSpPr txBox="1"/>
          <p:nvPr/>
        </p:nvSpPr>
        <p:spPr>
          <a:xfrm>
            <a:off x="685800" y="1676400"/>
            <a:ext cx="1447800" cy="369332"/>
          </a:xfrm>
          <a:prstGeom prst="rect">
            <a:avLst/>
          </a:prstGeom>
          <a:noFill/>
        </p:spPr>
        <p:txBody>
          <a:bodyPr wrap="square" rtlCol="0">
            <a:spAutoFit/>
          </a:bodyPr>
          <a:lstStyle/>
          <a:p>
            <a:r>
              <a:rPr lang="en-US" b="1" dirty="0" smtClean="0">
                <a:solidFill>
                  <a:srgbClr val="FFFF00"/>
                </a:solidFill>
              </a:rPr>
              <a:t>(3 Acre Lots)</a:t>
            </a:r>
            <a:endParaRPr lang="en-US" b="1" dirty="0">
              <a:solidFill>
                <a:srgbClr val="FFFF00"/>
              </a:solidFill>
            </a:endParaRPr>
          </a:p>
        </p:txBody>
      </p:sp>
      <p:sp>
        <p:nvSpPr>
          <p:cNvPr id="4" name="TextBox 3"/>
          <p:cNvSpPr txBox="1"/>
          <p:nvPr/>
        </p:nvSpPr>
        <p:spPr>
          <a:xfrm>
            <a:off x="5867400" y="4495800"/>
            <a:ext cx="1447800" cy="369332"/>
          </a:xfrm>
          <a:prstGeom prst="rect">
            <a:avLst/>
          </a:prstGeom>
          <a:noFill/>
        </p:spPr>
        <p:txBody>
          <a:bodyPr wrap="square" rtlCol="0">
            <a:spAutoFit/>
          </a:bodyPr>
          <a:lstStyle/>
          <a:p>
            <a:r>
              <a:rPr lang="en-US" b="1" dirty="0" smtClean="0">
                <a:solidFill>
                  <a:srgbClr val="FFFF00"/>
                </a:solidFill>
              </a:rPr>
              <a:t>(6 Acre Lots)</a:t>
            </a:r>
            <a:endParaRPr lang="en-US" b="1" dirty="0">
              <a:solidFill>
                <a:srgbClr val="FFFF00"/>
              </a:solidFill>
            </a:endParaRPr>
          </a:p>
        </p:txBody>
      </p:sp>
    </p:spTree>
    <p:extLst>
      <p:ext uri="{BB962C8B-B14F-4D97-AF65-F5344CB8AC3E}">
        <p14:creationId xmlns="" xmlns:p14="http://schemas.microsoft.com/office/powerpoint/2010/main" val="9858398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p:cNvGrpSpPr/>
          <p:nvPr/>
        </p:nvGrpSpPr>
        <p:grpSpPr>
          <a:xfrm>
            <a:off x="134470" y="0"/>
            <a:ext cx="8875059" cy="6858000"/>
            <a:chOff x="134470" y="0"/>
            <a:chExt cx="8875059" cy="6858000"/>
          </a:xfrm>
        </p:grpSpPr>
        <p:pic>
          <p:nvPicPr>
            <p:cNvPr id="2" name="Picture 1"/>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sp>
          <p:nvSpPr>
            <p:cNvPr id="3" name="TextBox 2"/>
            <p:cNvSpPr txBox="1"/>
            <p:nvPr/>
          </p:nvSpPr>
          <p:spPr>
            <a:xfrm>
              <a:off x="685800" y="1676400"/>
              <a:ext cx="1447800" cy="369332"/>
            </a:xfrm>
            <a:prstGeom prst="rect">
              <a:avLst/>
            </a:prstGeom>
            <a:noFill/>
          </p:spPr>
          <p:txBody>
            <a:bodyPr wrap="square" rtlCol="0">
              <a:spAutoFit/>
            </a:bodyPr>
            <a:lstStyle/>
            <a:p>
              <a:r>
                <a:rPr lang="en-US" b="1" dirty="0" smtClean="0">
                  <a:solidFill>
                    <a:srgbClr val="FFFF00"/>
                  </a:solidFill>
                </a:rPr>
                <a:t>(3 Acre Lots)</a:t>
              </a:r>
              <a:endParaRPr lang="en-US" b="1" dirty="0">
                <a:solidFill>
                  <a:srgbClr val="FFFF00"/>
                </a:solidFill>
              </a:endParaRPr>
            </a:p>
          </p:txBody>
        </p:sp>
        <p:sp>
          <p:nvSpPr>
            <p:cNvPr id="4" name="TextBox 3"/>
            <p:cNvSpPr txBox="1"/>
            <p:nvPr/>
          </p:nvSpPr>
          <p:spPr>
            <a:xfrm>
              <a:off x="5867400" y="4495800"/>
              <a:ext cx="1447800" cy="369332"/>
            </a:xfrm>
            <a:prstGeom prst="rect">
              <a:avLst/>
            </a:prstGeom>
            <a:noFill/>
          </p:spPr>
          <p:txBody>
            <a:bodyPr wrap="square" rtlCol="0">
              <a:spAutoFit/>
            </a:bodyPr>
            <a:lstStyle/>
            <a:p>
              <a:r>
                <a:rPr lang="en-US" b="1" dirty="0" smtClean="0">
                  <a:solidFill>
                    <a:srgbClr val="FFFF00"/>
                  </a:solidFill>
                </a:rPr>
                <a:t>(6 Acre Lots)</a:t>
              </a:r>
              <a:endParaRPr lang="en-US" b="1" dirty="0">
                <a:solidFill>
                  <a:srgbClr val="FFFF00"/>
                </a:solidFill>
              </a:endParaRPr>
            </a:p>
          </p:txBody>
        </p:sp>
      </p:grpSp>
    </p:spTree>
    <p:extLst>
      <p:ext uri="{BB962C8B-B14F-4D97-AF65-F5344CB8AC3E}">
        <p14:creationId xmlns="" xmlns:p14="http://schemas.microsoft.com/office/powerpoint/2010/main" val="3819815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p:cNvGrpSpPr/>
          <p:nvPr/>
        </p:nvGrpSpPr>
        <p:grpSpPr>
          <a:xfrm>
            <a:off x="134469" y="0"/>
            <a:ext cx="8875059" cy="6858000"/>
            <a:chOff x="134469" y="0"/>
            <a:chExt cx="8875059" cy="6858000"/>
          </a:xfrm>
        </p:grpSpPr>
        <p:pic>
          <p:nvPicPr>
            <p:cNvPr id="2" name="Picture 1"/>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134469" y="0"/>
              <a:ext cx="8875059" cy="6858000"/>
            </a:xfrm>
            <a:prstGeom prst="rect">
              <a:avLst/>
            </a:prstGeom>
          </p:spPr>
        </p:pic>
        <p:sp>
          <p:nvSpPr>
            <p:cNvPr id="3" name="TextBox 2"/>
            <p:cNvSpPr txBox="1"/>
            <p:nvPr/>
          </p:nvSpPr>
          <p:spPr>
            <a:xfrm>
              <a:off x="685800" y="1676400"/>
              <a:ext cx="1447800" cy="369332"/>
            </a:xfrm>
            <a:prstGeom prst="rect">
              <a:avLst/>
            </a:prstGeom>
            <a:noFill/>
          </p:spPr>
          <p:txBody>
            <a:bodyPr wrap="square" rtlCol="0">
              <a:spAutoFit/>
            </a:bodyPr>
            <a:lstStyle/>
            <a:p>
              <a:r>
                <a:rPr lang="en-US" b="1" dirty="0" smtClean="0">
                  <a:solidFill>
                    <a:srgbClr val="FFFF00"/>
                  </a:solidFill>
                </a:rPr>
                <a:t>(3 Acre Lots)</a:t>
              </a:r>
              <a:endParaRPr lang="en-US" b="1" dirty="0">
                <a:solidFill>
                  <a:srgbClr val="FFFF00"/>
                </a:solidFill>
              </a:endParaRPr>
            </a:p>
          </p:txBody>
        </p:sp>
        <p:sp>
          <p:nvSpPr>
            <p:cNvPr id="4" name="TextBox 3"/>
            <p:cNvSpPr txBox="1"/>
            <p:nvPr/>
          </p:nvSpPr>
          <p:spPr>
            <a:xfrm>
              <a:off x="5867400" y="4495800"/>
              <a:ext cx="1447800" cy="369332"/>
            </a:xfrm>
            <a:prstGeom prst="rect">
              <a:avLst/>
            </a:prstGeom>
            <a:noFill/>
          </p:spPr>
          <p:txBody>
            <a:bodyPr wrap="square" rtlCol="0">
              <a:spAutoFit/>
            </a:bodyPr>
            <a:lstStyle/>
            <a:p>
              <a:r>
                <a:rPr lang="en-US" b="1" dirty="0" smtClean="0">
                  <a:solidFill>
                    <a:srgbClr val="FFFF00"/>
                  </a:solidFill>
                </a:rPr>
                <a:t>(6 Acre Lots)</a:t>
              </a:r>
              <a:endParaRPr lang="en-US" b="1" dirty="0">
                <a:solidFill>
                  <a:srgbClr val="FFFF00"/>
                </a:solidFill>
              </a:endParaRPr>
            </a:p>
          </p:txBody>
        </p:sp>
      </p:grpSp>
    </p:spTree>
    <p:extLst>
      <p:ext uri="{BB962C8B-B14F-4D97-AF65-F5344CB8AC3E}">
        <p14:creationId xmlns="" xmlns:p14="http://schemas.microsoft.com/office/powerpoint/2010/main" val="27404487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p:cNvGrpSpPr/>
          <p:nvPr/>
        </p:nvGrpSpPr>
        <p:grpSpPr>
          <a:xfrm>
            <a:off x="134470" y="0"/>
            <a:ext cx="8875059" cy="6858000"/>
            <a:chOff x="134470" y="0"/>
            <a:chExt cx="8875059" cy="6858000"/>
          </a:xfrm>
        </p:grpSpPr>
        <p:pic>
          <p:nvPicPr>
            <p:cNvPr id="2" name="Picture 1"/>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sp>
          <p:nvSpPr>
            <p:cNvPr id="3" name="TextBox 2"/>
            <p:cNvSpPr txBox="1"/>
            <p:nvPr/>
          </p:nvSpPr>
          <p:spPr>
            <a:xfrm>
              <a:off x="685800" y="1676400"/>
              <a:ext cx="1447800" cy="369332"/>
            </a:xfrm>
            <a:prstGeom prst="rect">
              <a:avLst/>
            </a:prstGeom>
            <a:noFill/>
          </p:spPr>
          <p:txBody>
            <a:bodyPr wrap="square" rtlCol="0">
              <a:spAutoFit/>
            </a:bodyPr>
            <a:lstStyle/>
            <a:p>
              <a:r>
                <a:rPr lang="en-US" b="1" dirty="0" smtClean="0">
                  <a:solidFill>
                    <a:srgbClr val="FFFF00"/>
                  </a:solidFill>
                </a:rPr>
                <a:t>(3 Acre Lots)</a:t>
              </a:r>
              <a:endParaRPr lang="en-US" b="1" dirty="0">
                <a:solidFill>
                  <a:srgbClr val="FFFF00"/>
                </a:solidFill>
              </a:endParaRPr>
            </a:p>
          </p:txBody>
        </p:sp>
        <p:sp>
          <p:nvSpPr>
            <p:cNvPr id="4" name="TextBox 3"/>
            <p:cNvSpPr txBox="1"/>
            <p:nvPr/>
          </p:nvSpPr>
          <p:spPr>
            <a:xfrm>
              <a:off x="5867400" y="4495800"/>
              <a:ext cx="1447800" cy="369332"/>
            </a:xfrm>
            <a:prstGeom prst="rect">
              <a:avLst/>
            </a:prstGeom>
            <a:noFill/>
          </p:spPr>
          <p:txBody>
            <a:bodyPr wrap="square" rtlCol="0">
              <a:spAutoFit/>
            </a:bodyPr>
            <a:lstStyle/>
            <a:p>
              <a:r>
                <a:rPr lang="en-US" b="1" dirty="0" smtClean="0">
                  <a:solidFill>
                    <a:srgbClr val="FFFF00"/>
                  </a:solidFill>
                </a:rPr>
                <a:t>(6 Acre Lots)</a:t>
              </a:r>
              <a:endParaRPr lang="en-US" b="1" dirty="0">
                <a:solidFill>
                  <a:srgbClr val="FFFF00"/>
                </a:solidFill>
              </a:endParaRPr>
            </a:p>
          </p:txBody>
        </p:sp>
      </p:grpSp>
    </p:spTree>
    <p:extLst>
      <p:ext uri="{BB962C8B-B14F-4D97-AF65-F5344CB8AC3E}">
        <p14:creationId xmlns="" xmlns:p14="http://schemas.microsoft.com/office/powerpoint/2010/main" val="21296700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pic>
        <p:nvPicPr>
          <p:cNvPr id="3" name="Picture 2" descr="Monroe7.jpg"/>
          <p:cNvPicPr>
            <a:picLocks noChangeAspect="1"/>
          </p:cNvPicPr>
          <p:nvPr/>
        </p:nvPicPr>
        <p:blipFill>
          <a:blip r:embed="rId4" cstate="screen"/>
          <a:stretch>
            <a:fillRect/>
          </a:stretch>
        </p:blipFill>
        <p:spPr>
          <a:xfrm>
            <a:off x="2133600" y="0"/>
            <a:ext cx="1981200" cy="1485900"/>
          </a:xfrm>
          <a:prstGeom prst="rect">
            <a:avLst/>
          </a:prstGeom>
        </p:spPr>
      </p:pic>
      <p:pic>
        <p:nvPicPr>
          <p:cNvPr id="4" name="Picture 3" descr="Monroe4.jpg"/>
          <p:cNvPicPr>
            <a:picLocks noChangeAspect="1"/>
          </p:cNvPicPr>
          <p:nvPr/>
        </p:nvPicPr>
        <p:blipFill>
          <a:blip r:embed="rId5" cstate="screen"/>
          <a:stretch>
            <a:fillRect/>
          </a:stretch>
        </p:blipFill>
        <p:spPr>
          <a:xfrm>
            <a:off x="6096000" y="4572000"/>
            <a:ext cx="3048000" cy="2286000"/>
          </a:xfrm>
          <a:prstGeom prst="rect">
            <a:avLst/>
          </a:prstGeom>
        </p:spPr>
      </p:pic>
    </p:spTree>
    <p:extLst>
      <p:ext uri="{BB962C8B-B14F-4D97-AF65-F5344CB8AC3E}">
        <p14:creationId xmlns="" xmlns:p14="http://schemas.microsoft.com/office/powerpoint/2010/main" val="38787129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685800"/>
            <a:ext cx="7772400" cy="1470025"/>
          </a:xfrm>
        </p:spPr>
        <p:txBody>
          <a:bodyPr/>
          <a:lstStyle/>
          <a:p>
            <a:r>
              <a:rPr lang="en-US" dirty="0" smtClean="0"/>
              <a:t>Rural Setting #2:</a:t>
            </a:r>
            <a:endParaRPr lang="en-US" dirty="0"/>
          </a:p>
        </p:txBody>
      </p:sp>
      <p:sp>
        <p:nvSpPr>
          <p:cNvPr id="6" name="Subtitle 5"/>
          <p:cNvSpPr>
            <a:spLocks noGrp="1"/>
          </p:cNvSpPr>
          <p:nvPr>
            <p:ph type="subTitle" idx="1"/>
          </p:nvPr>
        </p:nvSpPr>
        <p:spPr>
          <a:xfrm>
            <a:off x="1371600" y="4343400"/>
            <a:ext cx="6400800" cy="1752600"/>
          </a:xfrm>
        </p:spPr>
        <p:txBody>
          <a:bodyPr/>
          <a:lstStyle/>
          <a:p>
            <a:r>
              <a:rPr lang="en-US" dirty="0" smtClean="0"/>
              <a:t>Hamlet Development (With Sewers)</a:t>
            </a:r>
          </a:p>
          <a:p>
            <a:r>
              <a:rPr lang="en-US" dirty="0" smtClean="0"/>
              <a:t>and </a:t>
            </a:r>
          </a:p>
          <a:p>
            <a:r>
              <a:rPr lang="en-US" dirty="0" smtClean="0"/>
              <a:t>Forest Preservation</a:t>
            </a:r>
            <a:endParaRPr lang="en-US" dirty="0"/>
          </a:p>
        </p:txBody>
      </p:sp>
      <p:grpSp>
        <p:nvGrpSpPr>
          <p:cNvPr id="10" name="Group 9"/>
          <p:cNvGrpSpPr/>
          <p:nvPr/>
        </p:nvGrpSpPr>
        <p:grpSpPr>
          <a:xfrm>
            <a:off x="762000" y="1676400"/>
            <a:ext cx="7467600" cy="2743200"/>
            <a:chOff x="762000" y="1676400"/>
            <a:chExt cx="7467600" cy="2743200"/>
          </a:xfrm>
        </p:grpSpPr>
        <p:pic>
          <p:nvPicPr>
            <p:cNvPr id="7" name="Picture 6" descr="Middle1.tif"/>
            <p:cNvPicPr>
              <a:picLocks noChangeAspect="1"/>
            </p:cNvPicPr>
            <p:nvPr/>
          </p:nvPicPr>
          <p:blipFill>
            <a:blip r:embed="rId3" cstate="screen"/>
            <a:stretch>
              <a:fillRect/>
            </a:stretch>
          </p:blipFill>
          <p:spPr>
            <a:xfrm>
              <a:off x="4572000" y="1676400"/>
              <a:ext cx="3657600" cy="2743200"/>
            </a:xfrm>
            <a:prstGeom prst="rect">
              <a:avLst/>
            </a:prstGeom>
          </p:spPr>
        </p:pic>
        <p:pic>
          <p:nvPicPr>
            <p:cNvPr id="8" name="Picture 7"/>
            <p:cNvPicPr>
              <a:picLocks noChangeAspect="1"/>
            </p:cNvPicPr>
            <p:nvPr/>
          </p:nvPicPr>
          <p:blipFill>
            <a:blip r:embed="rId4" cstate="screen">
              <a:extLst>
                <a:ext uri="{28A0092B-C50C-407E-A947-70E740481C1C}">
                  <a14:useLocalDpi xmlns="" xmlns:a14="http://schemas.microsoft.com/office/drawing/2010/main" val="0"/>
                </a:ext>
              </a:extLst>
            </a:blip>
            <a:srcRect/>
            <a:stretch>
              <a:fillRect/>
            </a:stretch>
          </p:blipFill>
          <p:spPr>
            <a:xfrm>
              <a:off x="762000" y="1676400"/>
              <a:ext cx="3657600" cy="2743200"/>
            </a:xfrm>
            <a:prstGeom prst="rect">
              <a:avLst/>
            </a:prstGeom>
          </p:spPr>
        </p:pic>
      </p:grpSp>
      <p:sp>
        <p:nvSpPr>
          <p:cNvPr id="9" name="TextBox 8"/>
          <p:cNvSpPr txBox="1"/>
          <p:nvPr/>
        </p:nvSpPr>
        <p:spPr>
          <a:xfrm>
            <a:off x="762000" y="1676400"/>
            <a:ext cx="2057400" cy="307777"/>
          </a:xfrm>
          <a:prstGeom prst="rect">
            <a:avLst/>
          </a:prstGeom>
          <a:noFill/>
        </p:spPr>
        <p:txBody>
          <a:bodyPr wrap="square" rtlCol="0">
            <a:spAutoFit/>
          </a:bodyPr>
          <a:lstStyle/>
          <a:p>
            <a:r>
              <a:rPr lang="en-US" sz="1400" b="1" dirty="0" smtClean="0">
                <a:solidFill>
                  <a:schemeClr val="bg1"/>
                </a:solidFill>
              </a:rPr>
              <a:t>Clarke </a:t>
            </a:r>
            <a:r>
              <a:rPr lang="en-US" sz="1400" b="1" dirty="0" err="1" smtClean="0">
                <a:solidFill>
                  <a:schemeClr val="bg1"/>
                </a:solidFill>
              </a:rPr>
              <a:t>Caton</a:t>
            </a:r>
            <a:r>
              <a:rPr lang="en-US" sz="1400" b="1" dirty="0" smtClean="0">
                <a:solidFill>
                  <a:schemeClr val="bg1"/>
                </a:solidFill>
              </a:rPr>
              <a:t> Hintz Photo</a:t>
            </a:r>
            <a:endParaRPr lang="en-US" sz="1400" b="1"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sp>
        <p:nvSpPr>
          <p:cNvPr id="3" name="TextBox 2"/>
          <p:cNvSpPr txBox="1"/>
          <p:nvPr/>
        </p:nvSpPr>
        <p:spPr>
          <a:xfrm>
            <a:off x="2971800" y="1905000"/>
            <a:ext cx="1447800" cy="369332"/>
          </a:xfrm>
          <a:prstGeom prst="rect">
            <a:avLst/>
          </a:prstGeom>
          <a:noFill/>
        </p:spPr>
        <p:txBody>
          <a:bodyPr wrap="square" rtlCol="0">
            <a:spAutoFit/>
          </a:bodyPr>
          <a:lstStyle/>
          <a:p>
            <a:r>
              <a:rPr lang="en-US" b="1" dirty="0" smtClean="0">
                <a:solidFill>
                  <a:srgbClr val="FFFF00"/>
                </a:solidFill>
              </a:rPr>
              <a:t>(5 Acre Lots)</a:t>
            </a:r>
            <a:endParaRPr lang="en-US" b="1" dirty="0">
              <a:solidFill>
                <a:srgbClr val="FFFF00"/>
              </a:solidFill>
            </a:endParaRPr>
          </a:p>
        </p:txBody>
      </p:sp>
      <p:sp>
        <p:nvSpPr>
          <p:cNvPr id="5" name="TextBox 4"/>
          <p:cNvSpPr txBox="1"/>
          <p:nvPr/>
        </p:nvSpPr>
        <p:spPr>
          <a:xfrm>
            <a:off x="4267200" y="2819400"/>
            <a:ext cx="1828800" cy="369332"/>
          </a:xfrm>
          <a:prstGeom prst="rect">
            <a:avLst/>
          </a:prstGeom>
          <a:noFill/>
        </p:spPr>
        <p:txBody>
          <a:bodyPr wrap="square" rtlCol="0">
            <a:spAutoFit/>
          </a:bodyPr>
          <a:lstStyle/>
          <a:p>
            <a:r>
              <a:rPr lang="en-US" b="1" dirty="0" smtClean="0">
                <a:solidFill>
                  <a:srgbClr val="FFFF00"/>
                </a:solidFill>
              </a:rPr>
              <a:t>(3 du/Acre Lots)</a:t>
            </a:r>
            <a:endParaRPr lang="en-US" b="1" dirty="0">
              <a:solidFill>
                <a:srgbClr val="FFFF00"/>
              </a:solidFill>
            </a:endParaRPr>
          </a:p>
        </p:txBody>
      </p:sp>
    </p:spTree>
    <p:extLst>
      <p:ext uri="{BB962C8B-B14F-4D97-AF65-F5344CB8AC3E}">
        <p14:creationId xmlns="" xmlns:p14="http://schemas.microsoft.com/office/powerpoint/2010/main" val="9858398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 xmlns:p14="http://schemas.microsoft.com/office/powerpoint/2010/main" val="3819815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 xmlns:p14="http://schemas.microsoft.com/office/powerpoint/2010/main" val="2740448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 xmlns:p14="http://schemas.microsoft.com/office/powerpoint/2010/main" val="21296700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pic>
        <p:nvPicPr>
          <p:cNvPr id="3" name="Picture 2"/>
          <p:cNvPicPr>
            <a:picLocks noChangeAspect="1"/>
          </p:cNvPicPr>
          <p:nvPr/>
        </p:nvPicPr>
        <p:blipFill>
          <a:blip r:embed="rId4" cstate="screen">
            <a:extLst>
              <a:ext uri="{28A0092B-C50C-407E-A947-70E740481C1C}">
                <a14:useLocalDpi xmlns="" xmlns:a14="http://schemas.microsoft.com/office/drawing/2010/main" val="0"/>
              </a:ext>
            </a:extLst>
          </a:blip>
          <a:srcRect/>
          <a:stretch>
            <a:fillRect/>
          </a:stretch>
        </p:blipFill>
        <p:spPr>
          <a:xfrm>
            <a:off x="4495800" y="4114800"/>
            <a:ext cx="1371600" cy="1028700"/>
          </a:xfrm>
          <a:prstGeom prst="rect">
            <a:avLst/>
          </a:prstGeom>
        </p:spPr>
      </p:pic>
      <p:pic>
        <p:nvPicPr>
          <p:cNvPr id="4" name="Picture 3" descr="Middle1.tif"/>
          <p:cNvPicPr>
            <a:picLocks noChangeAspect="1"/>
          </p:cNvPicPr>
          <p:nvPr/>
        </p:nvPicPr>
        <p:blipFill>
          <a:blip r:embed="rId5" cstate="screen"/>
          <a:stretch>
            <a:fillRect/>
          </a:stretch>
        </p:blipFill>
        <p:spPr>
          <a:xfrm>
            <a:off x="5105400" y="304800"/>
            <a:ext cx="2438400" cy="1828800"/>
          </a:xfrm>
          <a:prstGeom prst="rect">
            <a:avLst/>
          </a:prstGeom>
        </p:spPr>
      </p:pic>
    </p:spTree>
    <p:extLst>
      <p:ext uri="{BB962C8B-B14F-4D97-AF65-F5344CB8AC3E}">
        <p14:creationId xmlns="" xmlns:p14="http://schemas.microsoft.com/office/powerpoint/2010/main" val="3878712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273175"/>
            <a:ext cx="7772400" cy="1470025"/>
          </a:xfrm>
        </p:spPr>
        <p:txBody>
          <a:bodyPr/>
          <a:lstStyle/>
          <a:p>
            <a:r>
              <a:rPr lang="en-US" dirty="0" smtClean="0"/>
              <a:t>Infill Setting:</a:t>
            </a:r>
            <a:endParaRPr lang="en-US" dirty="0"/>
          </a:p>
        </p:txBody>
      </p:sp>
      <p:sp>
        <p:nvSpPr>
          <p:cNvPr id="6" name="Subtitle 5"/>
          <p:cNvSpPr>
            <a:spLocks noGrp="1"/>
          </p:cNvSpPr>
          <p:nvPr>
            <p:ph type="subTitle" idx="1"/>
          </p:nvPr>
        </p:nvSpPr>
        <p:spPr>
          <a:xfrm>
            <a:off x="1371600" y="4343400"/>
            <a:ext cx="6400800" cy="1752600"/>
          </a:xfrm>
        </p:spPr>
        <p:txBody>
          <a:bodyPr>
            <a:normAutofit fontScale="92500"/>
          </a:bodyPr>
          <a:lstStyle/>
          <a:p>
            <a:r>
              <a:rPr lang="en-US" dirty="0" smtClean="0"/>
              <a:t>Abandoned Strip Mall Redevelopment</a:t>
            </a:r>
          </a:p>
          <a:p>
            <a:r>
              <a:rPr lang="en-US" dirty="0" smtClean="0"/>
              <a:t>and </a:t>
            </a:r>
          </a:p>
          <a:p>
            <a:r>
              <a:rPr lang="en-US" dirty="0" smtClean="0"/>
              <a:t>Park Creation/Flood Management</a:t>
            </a:r>
            <a:endParaRPr lang="en-US" dirty="0"/>
          </a:p>
        </p:txBody>
      </p:sp>
      <p:pic>
        <p:nvPicPr>
          <p:cNvPr id="4" name="Picture 3" descr="willingboro-emptystrip3.jpg"/>
          <p:cNvPicPr>
            <a:picLocks noChangeAspect="1"/>
          </p:cNvPicPr>
          <p:nvPr/>
        </p:nvPicPr>
        <p:blipFill>
          <a:blip r:embed="rId3" cstate="screen"/>
          <a:srcRect l="-1451" t="-461" r="-1011" b="-297"/>
          <a:stretch>
            <a:fillRect/>
          </a:stretch>
        </p:blipFill>
        <p:spPr>
          <a:xfrm>
            <a:off x="0" y="2428377"/>
            <a:ext cx="3124200" cy="1915024"/>
          </a:xfrm>
          <a:prstGeom prst="rect">
            <a:avLst/>
          </a:prstGeom>
        </p:spPr>
      </p:pic>
      <p:pic>
        <p:nvPicPr>
          <p:cNvPr id="8" name="Picture 7" descr="westmilford-brown's point park.bmp"/>
          <p:cNvPicPr>
            <a:picLocks noChangeAspect="1"/>
          </p:cNvPicPr>
          <p:nvPr/>
        </p:nvPicPr>
        <p:blipFill>
          <a:blip r:embed="rId4" cstate="screen"/>
          <a:stretch>
            <a:fillRect/>
          </a:stretch>
        </p:blipFill>
        <p:spPr>
          <a:xfrm>
            <a:off x="6126480" y="2427275"/>
            <a:ext cx="3017520" cy="1916125"/>
          </a:xfrm>
          <a:prstGeom prst="rect">
            <a:avLst/>
          </a:prstGeom>
        </p:spPr>
      </p:pic>
      <p:pic>
        <p:nvPicPr>
          <p:cNvPr id="7" name="Picture 6" descr="2002 Willingboro 4.JPG"/>
          <p:cNvPicPr>
            <a:picLocks noChangeAspect="1"/>
          </p:cNvPicPr>
          <p:nvPr/>
        </p:nvPicPr>
        <p:blipFill>
          <a:blip r:embed="rId5" cstate="screen"/>
          <a:stretch>
            <a:fillRect/>
          </a:stretch>
        </p:blipFill>
        <p:spPr>
          <a:xfrm>
            <a:off x="2971800" y="2429596"/>
            <a:ext cx="3276600" cy="1913804"/>
          </a:xfrm>
          <a:prstGeom prst="rect">
            <a:avLst/>
          </a:prstGeom>
        </p:spPr>
      </p:pic>
      <p:sp>
        <p:nvSpPr>
          <p:cNvPr id="9" name="TextBox 8"/>
          <p:cNvSpPr txBox="1"/>
          <p:nvPr/>
        </p:nvSpPr>
        <p:spPr>
          <a:xfrm>
            <a:off x="5029200" y="4038600"/>
            <a:ext cx="1219200" cy="307777"/>
          </a:xfrm>
          <a:prstGeom prst="rect">
            <a:avLst/>
          </a:prstGeom>
          <a:noFill/>
        </p:spPr>
        <p:txBody>
          <a:bodyPr wrap="square" rtlCol="0">
            <a:spAutoFit/>
          </a:bodyPr>
          <a:lstStyle/>
          <a:p>
            <a:r>
              <a:rPr lang="en-US" sz="1400" b="1" dirty="0" smtClean="0">
                <a:solidFill>
                  <a:schemeClr val="bg1"/>
                </a:solidFill>
              </a:rPr>
              <a:t>DVRPC Photo</a:t>
            </a:r>
            <a:endParaRPr lang="en-US" sz="1400" b="1"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a:xfrm>
            <a:off x="134470" y="0"/>
            <a:ext cx="8875059" cy="6858000"/>
          </a:xfrm>
          <a:prstGeom prst="rect">
            <a:avLst/>
          </a:prstGeom>
        </p:spPr>
      </p:pic>
      <p:pic>
        <p:nvPicPr>
          <p:cNvPr id="3" name="Picture 2" descr="willingboro-emptystrip3.jpg"/>
          <p:cNvPicPr>
            <a:picLocks noChangeAspect="1"/>
          </p:cNvPicPr>
          <p:nvPr/>
        </p:nvPicPr>
        <p:blipFill>
          <a:blip r:embed="rId4" cstate="screen"/>
          <a:srcRect l="-9054" t="-462" r="-8615" b="-298"/>
          <a:stretch>
            <a:fillRect/>
          </a:stretch>
        </p:blipFill>
        <p:spPr>
          <a:xfrm>
            <a:off x="7315200" y="5791200"/>
            <a:ext cx="1752600" cy="935665"/>
          </a:xfrm>
          <a:prstGeom prst="rect">
            <a:avLst/>
          </a:prstGeom>
        </p:spPr>
      </p:pic>
    </p:spTree>
    <p:extLst>
      <p:ext uri="{BB962C8B-B14F-4D97-AF65-F5344CB8AC3E}">
        <p14:creationId xmlns="" xmlns:p14="http://schemas.microsoft.com/office/powerpoint/2010/main" val="9858398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 xmlns:p14="http://schemas.microsoft.com/office/powerpoint/2010/main" val="2740448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 xmlns:p14="http://schemas.microsoft.com/office/powerpoint/2010/main" val="3819815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 xmlns:p14="http://schemas.microsoft.com/office/powerpoint/2010/main" val="21296700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134470" y="0"/>
            <a:ext cx="8875059" cy="6858000"/>
          </a:xfrm>
          <a:prstGeom prst="rect">
            <a:avLst/>
          </a:prstGeom>
        </p:spPr>
      </p:pic>
      <p:pic>
        <p:nvPicPr>
          <p:cNvPr id="3" name="Picture 2" descr="2002 Willingboro 4.JPG"/>
          <p:cNvPicPr>
            <a:picLocks noChangeAspect="1"/>
          </p:cNvPicPr>
          <p:nvPr/>
        </p:nvPicPr>
        <p:blipFill>
          <a:blip r:embed="rId4" cstate="screen"/>
          <a:stretch>
            <a:fillRect/>
          </a:stretch>
        </p:blipFill>
        <p:spPr>
          <a:xfrm>
            <a:off x="6881405" y="5536458"/>
            <a:ext cx="2262595" cy="1321542"/>
          </a:xfrm>
          <a:prstGeom prst="rect">
            <a:avLst/>
          </a:prstGeom>
        </p:spPr>
      </p:pic>
      <p:pic>
        <p:nvPicPr>
          <p:cNvPr id="4" name="Picture 3" descr="westmilford-brown's point park.bmp"/>
          <p:cNvPicPr>
            <a:picLocks noChangeAspect="1"/>
          </p:cNvPicPr>
          <p:nvPr/>
        </p:nvPicPr>
        <p:blipFill>
          <a:blip r:embed="rId5" cstate="screen"/>
          <a:stretch>
            <a:fillRect/>
          </a:stretch>
        </p:blipFill>
        <p:spPr>
          <a:xfrm>
            <a:off x="2057400" y="533400"/>
            <a:ext cx="2831400" cy="1797939"/>
          </a:xfrm>
          <a:prstGeom prst="rect">
            <a:avLst/>
          </a:prstGeom>
        </p:spPr>
      </p:pic>
      <p:sp>
        <p:nvSpPr>
          <p:cNvPr id="6" name="TextBox 5"/>
          <p:cNvSpPr txBox="1"/>
          <p:nvPr/>
        </p:nvSpPr>
        <p:spPr>
          <a:xfrm>
            <a:off x="8077200" y="6477000"/>
            <a:ext cx="1066800" cy="261610"/>
          </a:xfrm>
          <a:prstGeom prst="rect">
            <a:avLst/>
          </a:prstGeom>
          <a:noFill/>
        </p:spPr>
        <p:txBody>
          <a:bodyPr wrap="square" rtlCol="0">
            <a:spAutoFit/>
          </a:bodyPr>
          <a:lstStyle/>
          <a:p>
            <a:r>
              <a:rPr lang="en-US" sz="1100" b="1" dirty="0" smtClean="0">
                <a:solidFill>
                  <a:schemeClr val="bg1"/>
                </a:solidFill>
              </a:rPr>
              <a:t>DVRPC Photo</a:t>
            </a:r>
            <a:endParaRPr lang="en-US" sz="1100" b="1" dirty="0">
              <a:solidFill>
                <a:schemeClr val="bg1"/>
              </a:solidFill>
            </a:endParaRPr>
          </a:p>
        </p:txBody>
      </p:sp>
    </p:spTree>
    <p:extLst>
      <p:ext uri="{BB962C8B-B14F-4D97-AF65-F5344CB8AC3E}">
        <p14:creationId xmlns="" xmlns:p14="http://schemas.microsoft.com/office/powerpoint/2010/main" val="3878712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is noncontiguous cluster </a:t>
            </a:r>
            <a:br>
              <a:rPr lang="en-US" dirty="0" smtClean="0"/>
            </a:br>
            <a:r>
              <a:rPr lang="en-US" dirty="0" smtClean="0"/>
              <a:t>a good choice?</a:t>
            </a:r>
            <a:br>
              <a:rPr lang="en-US" dirty="0" smtClean="0"/>
            </a:b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 xmlns:p14="http://schemas.microsoft.com/office/powerpoint/2010/main" val="1949816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Noncontiguous Clustering Benefits:  Municipalities</a:t>
            </a:r>
            <a:endParaRPr lang="en-US" dirty="0"/>
          </a:p>
        </p:txBody>
      </p:sp>
      <p:sp>
        <p:nvSpPr>
          <p:cNvPr id="3" name="Content Placeholder 2"/>
          <p:cNvSpPr>
            <a:spLocks noGrp="1"/>
          </p:cNvSpPr>
          <p:nvPr>
            <p:ph sz="half" idx="1"/>
          </p:nvPr>
        </p:nvSpPr>
        <p:spPr/>
        <p:txBody>
          <a:bodyPr>
            <a:normAutofit lnSpcReduction="10000"/>
          </a:bodyPr>
          <a:lstStyle/>
          <a:p>
            <a:pPr lvl="0"/>
            <a:r>
              <a:rPr lang="en-US" dirty="0" smtClean="0"/>
              <a:t>Affordably achieve community preservation and development goals </a:t>
            </a:r>
          </a:p>
          <a:p>
            <a:pPr lvl="0"/>
            <a:r>
              <a:rPr lang="en-US" dirty="0" smtClean="0"/>
              <a:t>Preserve land or historic sites with private funds</a:t>
            </a:r>
          </a:p>
          <a:p>
            <a:r>
              <a:rPr lang="en-US" dirty="0" smtClean="0"/>
              <a:t>Encourage walkable, compact growth, which has lower costs for infrastructure and services </a:t>
            </a:r>
            <a:endParaRPr lang="en-US" dirty="0"/>
          </a:p>
        </p:txBody>
      </p:sp>
      <p:pic>
        <p:nvPicPr>
          <p:cNvPr id="27650" name="Picture 2" descr="https://fbcdn-sphotos-h-a.akamaihd.net/hphotos-ak-frc3/546920_199212770213810_383308906_n.jpg"/>
          <p:cNvPicPr>
            <a:picLocks noGrp="1" noChangeAspect="1" noChangeArrowheads="1"/>
          </p:cNvPicPr>
          <p:nvPr>
            <p:ph sz="half" idx="2"/>
          </p:nvPr>
        </p:nvPicPr>
        <p:blipFill>
          <a:blip r:embed="rId3" cstate="email"/>
          <a:srcRect/>
          <a:stretch>
            <a:fillRect/>
          </a:stretch>
        </p:blipFill>
        <p:spPr bwMode="auto">
          <a:xfrm>
            <a:off x="4873624" y="2517775"/>
            <a:ext cx="3587751" cy="2690813"/>
          </a:xfrm>
          <a:prstGeom prst="rect">
            <a:avLst/>
          </a:prstGeom>
          <a:noFill/>
        </p:spPr>
      </p:pic>
    </p:spTree>
    <p:extLst>
      <p:ext uri="{BB962C8B-B14F-4D97-AF65-F5344CB8AC3E}">
        <p14:creationId xmlns="" xmlns:p14="http://schemas.microsoft.com/office/powerpoint/2010/main" val="27559592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Noncontiguous Clustering Benefits:  Developers</a:t>
            </a:r>
            <a:endParaRPr lang="en-US" dirty="0"/>
          </a:p>
        </p:txBody>
      </p:sp>
      <p:sp>
        <p:nvSpPr>
          <p:cNvPr id="3" name="Content Placeholder 2"/>
          <p:cNvSpPr>
            <a:spLocks noGrp="1"/>
          </p:cNvSpPr>
          <p:nvPr>
            <p:ph sz="half" idx="1"/>
          </p:nvPr>
        </p:nvSpPr>
        <p:spPr/>
        <p:txBody>
          <a:bodyPr/>
          <a:lstStyle/>
          <a:p>
            <a:pPr lvl="0"/>
            <a:r>
              <a:rPr lang="en-US" dirty="0" smtClean="0"/>
              <a:t>Opportunity to build compact development that meets market demand</a:t>
            </a:r>
          </a:p>
          <a:p>
            <a:pPr lvl="0"/>
            <a:r>
              <a:rPr lang="en-US" dirty="0" smtClean="0"/>
              <a:t>Lower costs for roads and other infrastructure</a:t>
            </a:r>
          </a:p>
          <a:p>
            <a:r>
              <a:rPr lang="en-US" dirty="0" smtClean="0"/>
              <a:t>Investment in preservation builds community support</a:t>
            </a:r>
            <a:endParaRPr lang="en-US" dirty="0"/>
          </a:p>
        </p:txBody>
      </p:sp>
      <p:pic>
        <p:nvPicPr>
          <p:cNvPr id="5" name="Content Placeholder 4" descr="wash-town ctr plan.jpg"/>
          <p:cNvPicPr>
            <a:picLocks noGrp="1" noChangeAspect="1"/>
          </p:cNvPicPr>
          <p:nvPr>
            <p:ph sz="half" idx="2"/>
          </p:nvPr>
        </p:nvPicPr>
        <p:blipFill>
          <a:blip r:embed="rId3" cstate="screen"/>
          <a:stretch>
            <a:fillRect/>
          </a:stretch>
        </p:blipFill>
        <p:spPr>
          <a:xfrm>
            <a:off x="4648200" y="2550636"/>
            <a:ext cx="4038600" cy="2625090"/>
          </a:xfrm>
        </p:spPr>
      </p:pic>
    </p:spTree>
    <p:extLst>
      <p:ext uri="{BB962C8B-B14F-4D97-AF65-F5344CB8AC3E}">
        <p14:creationId xmlns="" xmlns:p14="http://schemas.microsoft.com/office/powerpoint/2010/main" val="16050746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Noncontiguous Clustering Benefits:  Property Owners</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Preservation Area:</a:t>
            </a:r>
          </a:p>
          <a:p>
            <a:pPr lvl="1"/>
            <a:r>
              <a:rPr lang="en-US" dirty="0" smtClean="0"/>
              <a:t>Paid to keep land preserved </a:t>
            </a:r>
          </a:p>
          <a:p>
            <a:pPr lvl="1"/>
            <a:r>
              <a:rPr lang="en-US" dirty="0" smtClean="0"/>
              <a:t>Land equity retention  </a:t>
            </a:r>
          </a:p>
          <a:p>
            <a:pPr lvl="1"/>
            <a:r>
              <a:rPr lang="en-US" dirty="0" smtClean="0"/>
              <a:t>Another alternative to selling to a developer</a:t>
            </a:r>
          </a:p>
          <a:p>
            <a:endParaRPr lang="en-US" dirty="0" smtClean="0"/>
          </a:p>
          <a:p>
            <a:r>
              <a:rPr lang="en-US" dirty="0" smtClean="0"/>
              <a:t>Growth Area:</a:t>
            </a:r>
          </a:p>
          <a:p>
            <a:pPr lvl="1"/>
            <a:r>
              <a:rPr lang="en-US" dirty="0" smtClean="0"/>
              <a:t>Another option for selling or developing land.</a:t>
            </a:r>
            <a:endParaRPr lang="en-US" dirty="0"/>
          </a:p>
        </p:txBody>
      </p:sp>
      <p:pic>
        <p:nvPicPr>
          <p:cNvPr id="5" name="Picture 4" descr="NJFarm.jpg"/>
          <p:cNvPicPr>
            <a:picLocks noChangeAspect="1"/>
          </p:cNvPicPr>
          <p:nvPr/>
        </p:nvPicPr>
        <p:blipFill>
          <a:blip r:embed="rId3" cstate="email"/>
          <a:stretch>
            <a:fillRect/>
          </a:stretch>
        </p:blipFill>
        <p:spPr>
          <a:xfrm>
            <a:off x="325582" y="1981200"/>
            <a:ext cx="4322618" cy="3657600"/>
          </a:xfrm>
          <a:prstGeom prst="rect">
            <a:avLst/>
          </a:prstGeom>
        </p:spPr>
      </p:pic>
    </p:spTree>
    <p:extLst>
      <p:ext uri="{BB962C8B-B14F-4D97-AF65-F5344CB8AC3E}">
        <p14:creationId xmlns="" xmlns:p14="http://schemas.microsoft.com/office/powerpoint/2010/main" val="26127782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Implementation in New Jersey</a:t>
            </a:r>
            <a:endParaRPr lang="en-US" sz="3600" dirty="0"/>
          </a:p>
        </p:txBody>
      </p:sp>
      <p:sp>
        <p:nvSpPr>
          <p:cNvPr id="6" name="Content Placeholder 5"/>
          <p:cNvSpPr>
            <a:spLocks noGrp="1"/>
          </p:cNvSpPr>
          <p:nvPr>
            <p:ph sz="half" idx="2"/>
          </p:nvPr>
        </p:nvSpPr>
        <p:spPr>
          <a:xfrm>
            <a:off x="5486400" y="1981200"/>
            <a:ext cx="3200400" cy="4343400"/>
          </a:xfrm>
        </p:spPr>
        <p:txBody>
          <a:bodyPr>
            <a:normAutofit fontScale="70000" lnSpcReduction="20000"/>
          </a:bodyPr>
          <a:lstStyle/>
          <a:p>
            <a:pPr marL="0" indent="0">
              <a:buNone/>
            </a:pPr>
            <a:r>
              <a:rPr lang="en-US" b="1" i="1" dirty="0" smtClean="0"/>
              <a:t>Ten towns with ordinances: </a:t>
            </a:r>
          </a:p>
          <a:p>
            <a:r>
              <a:rPr lang="en-US" dirty="0" smtClean="0"/>
              <a:t>Delaware</a:t>
            </a:r>
          </a:p>
          <a:p>
            <a:r>
              <a:rPr lang="en-US" dirty="0" smtClean="0"/>
              <a:t>Hillsborough*</a:t>
            </a:r>
          </a:p>
          <a:p>
            <a:r>
              <a:rPr lang="en-US" dirty="0" smtClean="0"/>
              <a:t>Hopewell</a:t>
            </a:r>
          </a:p>
          <a:p>
            <a:r>
              <a:rPr lang="en-US" dirty="0" smtClean="0"/>
              <a:t>Middle</a:t>
            </a:r>
          </a:p>
          <a:p>
            <a:r>
              <a:rPr lang="en-US" dirty="0" smtClean="0"/>
              <a:t>Monroe*</a:t>
            </a:r>
          </a:p>
          <a:p>
            <a:r>
              <a:rPr lang="en-US" dirty="0" smtClean="0"/>
              <a:t>Mt. Olive*</a:t>
            </a:r>
          </a:p>
          <a:p>
            <a:r>
              <a:rPr lang="en-US" dirty="0" smtClean="0"/>
              <a:t>North Hanover</a:t>
            </a:r>
          </a:p>
          <a:p>
            <a:r>
              <a:rPr lang="en-US" dirty="0" smtClean="0"/>
              <a:t>Ocean</a:t>
            </a:r>
          </a:p>
          <a:p>
            <a:r>
              <a:rPr lang="en-US" dirty="0" smtClean="0"/>
              <a:t>Plainsboro*</a:t>
            </a:r>
          </a:p>
          <a:p>
            <a:r>
              <a:rPr lang="en-US" dirty="0" smtClean="0"/>
              <a:t>Robbinsville*</a:t>
            </a:r>
          </a:p>
          <a:p>
            <a:pPr marL="0" indent="0">
              <a:buNone/>
            </a:pPr>
            <a:r>
              <a:rPr lang="en-US" b="1" i="1" dirty="0" smtClean="0"/>
              <a:t>* Five towns with noncontiguous cluster developments</a:t>
            </a:r>
            <a:endParaRPr lang="en-US" b="1" i="1" dirty="0"/>
          </a:p>
        </p:txBody>
      </p:sp>
      <p:pic>
        <p:nvPicPr>
          <p:cNvPr id="4098" name="Picture 2"/>
          <p:cNvPicPr>
            <a:picLocks noChangeAspect="1" noChangeArrowheads="1"/>
          </p:cNvPicPr>
          <p:nvPr/>
        </p:nvPicPr>
        <p:blipFill rotWithShape="1">
          <a:blip r:embed="rId2" cstate="screen">
            <a:extLst>
              <a:ext uri="{28A0092B-C50C-407E-A947-70E740481C1C}">
                <a14:useLocalDpi xmlns="" xmlns:a14="http://schemas.microsoft.com/office/drawing/2010/main" val="0"/>
              </a:ext>
            </a:extLst>
          </a:blip>
          <a:srcRect/>
          <a:stretch/>
        </p:blipFill>
        <p:spPr bwMode="auto">
          <a:xfrm>
            <a:off x="990600" y="2209800"/>
            <a:ext cx="4114801" cy="3156559"/>
          </a:xfrm>
          <a:prstGeom prst="rect">
            <a:avLst/>
          </a:prstGeom>
          <a:noFill/>
          <a:ln w="38100">
            <a:solidFill>
              <a:schemeClr val="tx1">
                <a:lumMod val="65000"/>
                <a:lumOff val="35000"/>
              </a:schemeClr>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9010744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Was the Tool Improved? </a:t>
            </a:r>
            <a:endParaRPr lang="en-US" dirty="0"/>
          </a:p>
        </p:txBody>
      </p:sp>
      <p:sp>
        <p:nvSpPr>
          <p:cNvPr id="3" name="Content Placeholder 2"/>
          <p:cNvSpPr>
            <a:spLocks noGrp="1"/>
          </p:cNvSpPr>
          <p:nvPr>
            <p:ph sz="half" idx="1"/>
          </p:nvPr>
        </p:nvSpPr>
        <p:spPr/>
        <p:txBody>
          <a:bodyPr>
            <a:normAutofit/>
          </a:bodyPr>
          <a:lstStyle/>
          <a:p>
            <a:pPr lvl="0"/>
            <a:r>
              <a:rPr lang="en-US" dirty="0" smtClean="0"/>
              <a:t>August 2013 legislation improved authorization for cluster programs</a:t>
            </a:r>
          </a:p>
          <a:p>
            <a:pPr lvl="0"/>
            <a:r>
              <a:rPr lang="en-US" dirty="0" smtClean="0"/>
              <a:t>More municipal control over growth and preservation</a:t>
            </a:r>
          </a:p>
          <a:p>
            <a:r>
              <a:rPr lang="en-US" dirty="0" smtClean="0"/>
              <a:t>Easier for developers and landowners to implement</a:t>
            </a:r>
            <a:endParaRPr lang="en-US" dirty="0"/>
          </a:p>
        </p:txBody>
      </p:sp>
      <p:pic>
        <p:nvPicPr>
          <p:cNvPr id="5" name="Content Placeholder 4" descr="Robbinsville1.tif"/>
          <p:cNvPicPr>
            <a:picLocks noGrp="1" noChangeAspect="1"/>
          </p:cNvPicPr>
          <p:nvPr>
            <p:ph sz="half" idx="2"/>
          </p:nvPr>
        </p:nvPicPr>
        <p:blipFill>
          <a:blip r:embed="rId3" cstate="email"/>
          <a:stretch>
            <a:fillRect/>
          </a:stretch>
        </p:blipFill>
        <p:spPr>
          <a:xfrm>
            <a:off x="4838700" y="2491581"/>
            <a:ext cx="3657600" cy="2743200"/>
          </a:xfrm>
        </p:spPr>
      </p:pic>
    </p:spTree>
    <p:extLst>
      <p:ext uri="{BB962C8B-B14F-4D97-AF65-F5344CB8AC3E}">
        <p14:creationId xmlns="" xmlns:p14="http://schemas.microsoft.com/office/powerpoint/2010/main" val="21975549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Preservation Tools</a:t>
            </a:r>
            <a:endParaRPr lang="en-US" dirty="0"/>
          </a:p>
        </p:txBody>
      </p:sp>
      <p:sp>
        <p:nvSpPr>
          <p:cNvPr id="5" name="Content Placeholder 4"/>
          <p:cNvSpPr>
            <a:spLocks noGrp="1"/>
          </p:cNvSpPr>
          <p:nvPr>
            <p:ph idx="1"/>
          </p:nvPr>
        </p:nvSpPr>
        <p:spPr/>
        <p:txBody>
          <a:bodyPr>
            <a:normAutofit/>
          </a:bodyPr>
          <a:lstStyle/>
          <a:p>
            <a:r>
              <a:rPr lang="en-US" dirty="0" smtClean="0"/>
              <a:t>Acquisition</a:t>
            </a:r>
          </a:p>
          <a:p>
            <a:pPr lvl="1"/>
            <a:r>
              <a:rPr lang="en-US" dirty="0" smtClean="0"/>
              <a:t>Pro: Full preservation</a:t>
            </a:r>
          </a:p>
          <a:p>
            <a:pPr lvl="1"/>
            <a:r>
              <a:rPr lang="en-US" dirty="0" smtClean="0"/>
              <a:t>Con: Very Expensive</a:t>
            </a:r>
          </a:p>
          <a:p>
            <a:r>
              <a:rPr lang="en-US" dirty="0" smtClean="0"/>
              <a:t>Contiguous clustering</a:t>
            </a:r>
          </a:p>
          <a:p>
            <a:pPr lvl="1"/>
            <a:r>
              <a:rPr lang="en-US" dirty="0" smtClean="0"/>
              <a:t>Useful on a single parcel</a:t>
            </a:r>
          </a:p>
          <a:p>
            <a:r>
              <a:rPr lang="en-US" dirty="0" smtClean="0"/>
              <a:t>Transfer of development rights</a:t>
            </a:r>
          </a:p>
          <a:p>
            <a:pPr lvl="1"/>
            <a:r>
              <a:rPr lang="en-US" dirty="0" smtClean="0"/>
              <a:t>Pro:  More control</a:t>
            </a:r>
          </a:p>
          <a:p>
            <a:pPr lvl="1"/>
            <a:r>
              <a:rPr lang="en-US" dirty="0" smtClean="0"/>
              <a:t>Con:  Greater costs/regulation</a:t>
            </a:r>
          </a:p>
          <a:p>
            <a:endParaRPr lang="en-US" dirty="0"/>
          </a:p>
        </p:txBody>
      </p:sp>
      <p:pic>
        <p:nvPicPr>
          <p:cNvPr id="4" name="Picture 3"/>
          <p:cNvPicPr>
            <a:picLocks noChangeAspect="1"/>
          </p:cNvPicPr>
          <p:nvPr/>
        </p:nvPicPr>
        <p:blipFill>
          <a:blip r:embed="rId3" cstate="screen">
            <a:extLst>
              <a:ext uri="{28A0092B-C50C-407E-A947-70E740481C1C}">
                <a14:useLocalDpi xmlns="" xmlns:a14="http://schemas.microsoft.com/office/drawing/2010/main" val="0"/>
              </a:ext>
            </a:extLst>
          </a:blip>
          <a:srcRect/>
          <a:stretch>
            <a:fillRect/>
          </a:stretch>
        </p:blipFill>
        <p:spPr>
          <a:xfrm>
            <a:off x="5943600" y="1676400"/>
            <a:ext cx="2895600" cy="3810000"/>
          </a:xfrm>
          <a:prstGeom prst="rect">
            <a:avLst/>
          </a:prstGeom>
        </p:spPr>
      </p:pic>
      <p:sp>
        <p:nvSpPr>
          <p:cNvPr id="6" name="TextBox 5"/>
          <p:cNvSpPr txBox="1"/>
          <p:nvPr/>
        </p:nvSpPr>
        <p:spPr>
          <a:xfrm>
            <a:off x="6019800" y="5026223"/>
            <a:ext cx="2057400" cy="307777"/>
          </a:xfrm>
          <a:prstGeom prst="rect">
            <a:avLst/>
          </a:prstGeom>
          <a:noFill/>
        </p:spPr>
        <p:txBody>
          <a:bodyPr wrap="square" rtlCol="0">
            <a:spAutoFit/>
          </a:bodyPr>
          <a:lstStyle/>
          <a:p>
            <a:r>
              <a:rPr lang="en-US" sz="1400" b="1" dirty="0" smtClean="0">
                <a:solidFill>
                  <a:schemeClr val="bg1"/>
                </a:solidFill>
              </a:rPr>
              <a:t>Clarke </a:t>
            </a:r>
            <a:r>
              <a:rPr lang="en-US" sz="1400" b="1" dirty="0" err="1" smtClean="0">
                <a:solidFill>
                  <a:schemeClr val="bg1"/>
                </a:solidFill>
              </a:rPr>
              <a:t>Caton</a:t>
            </a:r>
            <a:r>
              <a:rPr lang="en-US" sz="1400" b="1" dirty="0" smtClean="0">
                <a:solidFill>
                  <a:schemeClr val="bg1"/>
                </a:solidFill>
              </a:rPr>
              <a:t> Hintz Photo</a:t>
            </a:r>
            <a:endParaRPr lang="en-US" sz="1400" b="1" dirty="0">
              <a:solidFill>
                <a:schemeClr val="bg1"/>
              </a:solidFill>
            </a:endParaRPr>
          </a:p>
        </p:txBody>
      </p:sp>
    </p:spTree>
    <p:extLst>
      <p:ext uri="{BB962C8B-B14F-4D97-AF65-F5344CB8AC3E}">
        <p14:creationId xmlns="" xmlns:p14="http://schemas.microsoft.com/office/powerpoint/2010/main" val="10837844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is Noncontiguous Clustering right for you? </a:t>
            </a:r>
            <a:endParaRPr lang="en-US" dirty="0"/>
          </a:p>
        </p:txBody>
      </p:sp>
      <p:sp>
        <p:nvSpPr>
          <p:cNvPr id="3" name="Content Placeholder 2"/>
          <p:cNvSpPr>
            <a:spLocks noGrp="1"/>
          </p:cNvSpPr>
          <p:nvPr>
            <p:ph sz="half" idx="1"/>
          </p:nvPr>
        </p:nvSpPr>
        <p:spPr>
          <a:xfrm>
            <a:off x="457200" y="1600200"/>
            <a:ext cx="3657600" cy="4525963"/>
          </a:xfrm>
        </p:spPr>
        <p:txBody>
          <a:bodyPr>
            <a:normAutofit fontScale="55000" lnSpcReduction="20000"/>
          </a:bodyPr>
          <a:lstStyle/>
          <a:p>
            <a:pPr>
              <a:buNone/>
            </a:pPr>
            <a:r>
              <a:rPr lang="en-US" sz="3600" b="1" dirty="0" smtClean="0"/>
              <a:t>Pro:</a:t>
            </a:r>
            <a:endParaRPr lang="en-US" sz="3600" dirty="0" smtClean="0"/>
          </a:p>
          <a:p>
            <a:r>
              <a:rPr lang="en-US" sz="3600" b="1" dirty="0" smtClean="0"/>
              <a:t>A municipality should choose noncontiguous clustering to:</a:t>
            </a:r>
            <a:endParaRPr lang="en-US" sz="3600" dirty="0" smtClean="0"/>
          </a:p>
          <a:p>
            <a:pPr lvl="1"/>
            <a:r>
              <a:rPr lang="en-US" sz="2900" dirty="0" smtClean="0"/>
              <a:t>Achieve compact growth</a:t>
            </a:r>
          </a:p>
          <a:p>
            <a:pPr lvl="1"/>
            <a:r>
              <a:rPr lang="en-US" sz="2900" dirty="0" smtClean="0"/>
              <a:t>Encourage preservation at little to no public cost</a:t>
            </a:r>
          </a:p>
          <a:p>
            <a:r>
              <a:rPr lang="en-US" sz="3600" b="1" dirty="0" smtClean="0"/>
              <a:t>A municipality should chose noncontiguous clustering when it lacks:</a:t>
            </a:r>
            <a:endParaRPr lang="en-US" sz="3600" dirty="0" smtClean="0"/>
          </a:p>
          <a:p>
            <a:pPr lvl="1"/>
            <a:r>
              <a:rPr lang="en-US" sz="2900" dirty="0" smtClean="0"/>
              <a:t>the means or resources to undertake a TDR program</a:t>
            </a:r>
          </a:p>
          <a:p>
            <a:pPr lvl="1"/>
            <a:r>
              <a:rPr lang="en-US" sz="2900" dirty="0" smtClean="0"/>
              <a:t>The funds to buy all the land it wants to preserve</a:t>
            </a:r>
          </a:p>
          <a:p>
            <a:r>
              <a:rPr lang="en-US" sz="3600" b="1" dirty="0" smtClean="0"/>
              <a:t>Noncontiguous clustering requires minimal costs to implement.</a:t>
            </a:r>
            <a:endParaRPr lang="en-US" sz="3600" dirty="0" smtClean="0"/>
          </a:p>
          <a:p>
            <a:endParaRPr lang="en-US" dirty="0"/>
          </a:p>
        </p:txBody>
      </p:sp>
      <p:sp>
        <p:nvSpPr>
          <p:cNvPr id="4" name="Content Placeholder 3"/>
          <p:cNvSpPr>
            <a:spLocks noGrp="1"/>
          </p:cNvSpPr>
          <p:nvPr>
            <p:ph sz="half" idx="2"/>
          </p:nvPr>
        </p:nvSpPr>
        <p:spPr>
          <a:xfrm>
            <a:off x="4648200" y="1600201"/>
            <a:ext cx="4038600" cy="1447800"/>
          </a:xfrm>
        </p:spPr>
        <p:txBody>
          <a:bodyPr>
            <a:normAutofit fontScale="55000" lnSpcReduction="20000"/>
          </a:bodyPr>
          <a:lstStyle/>
          <a:p>
            <a:pPr marL="0" indent="0">
              <a:buNone/>
            </a:pPr>
            <a:r>
              <a:rPr lang="en-US" sz="3600" b="1" dirty="0" smtClean="0"/>
              <a:t>Con:</a:t>
            </a:r>
          </a:p>
          <a:p>
            <a:r>
              <a:rPr lang="en-US" sz="2900" dirty="0" smtClean="0"/>
              <a:t>Limited control over outcomes</a:t>
            </a:r>
          </a:p>
          <a:p>
            <a:r>
              <a:rPr lang="en-US" sz="2900" dirty="0" smtClean="0"/>
              <a:t>Depends upon voluntary participation</a:t>
            </a:r>
          </a:p>
          <a:p>
            <a:r>
              <a:rPr lang="en-US" sz="2900" dirty="0" smtClean="0"/>
              <a:t>May need to offer density bonus</a:t>
            </a:r>
          </a:p>
          <a:p>
            <a:endParaRPr lang="en-US" dirty="0" smtClean="0"/>
          </a:p>
          <a:p>
            <a:pPr>
              <a:buNone/>
            </a:pPr>
            <a:endParaRPr lang="en-US" dirty="0"/>
          </a:p>
        </p:txBody>
      </p:sp>
      <p:pic>
        <p:nvPicPr>
          <p:cNvPr id="5" name="Picture 4"/>
          <p:cNvPicPr>
            <a:picLocks noChangeAspect="1"/>
          </p:cNvPicPr>
          <p:nvPr/>
        </p:nvPicPr>
        <p:blipFill>
          <a:blip r:embed="rId3" cstate="screen">
            <a:extLst>
              <a:ext uri="{28A0092B-C50C-407E-A947-70E740481C1C}">
                <a14:useLocalDpi xmlns="" xmlns:a14="http://schemas.microsoft.com/office/drawing/2010/main" val="0"/>
              </a:ext>
            </a:extLst>
          </a:blip>
          <a:srcRect/>
          <a:stretch>
            <a:fillRect/>
          </a:stretch>
        </p:blipFill>
        <p:spPr>
          <a:xfrm>
            <a:off x="4488366" y="3048000"/>
            <a:ext cx="3516086" cy="3250722"/>
          </a:xfrm>
          <a:prstGeom prst="rect">
            <a:avLst/>
          </a:prstGeom>
        </p:spPr>
      </p:pic>
      <p:sp>
        <p:nvSpPr>
          <p:cNvPr id="6" name="TextBox 5"/>
          <p:cNvSpPr txBox="1"/>
          <p:nvPr/>
        </p:nvSpPr>
        <p:spPr>
          <a:xfrm>
            <a:off x="4495800" y="5486400"/>
            <a:ext cx="2057400" cy="307777"/>
          </a:xfrm>
          <a:prstGeom prst="rect">
            <a:avLst/>
          </a:prstGeom>
          <a:noFill/>
        </p:spPr>
        <p:txBody>
          <a:bodyPr wrap="square" rtlCol="0">
            <a:spAutoFit/>
          </a:bodyPr>
          <a:lstStyle/>
          <a:p>
            <a:r>
              <a:rPr lang="en-US" sz="1400" b="1" dirty="0" smtClean="0">
                <a:solidFill>
                  <a:schemeClr val="bg1"/>
                </a:solidFill>
              </a:rPr>
              <a:t>Clarke </a:t>
            </a:r>
            <a:r>
              <a:rPr lang="en-US" sz="1400" b="1" dirty="0" err="1" smtClean="0">
                <a:solidFill>
                  <a:schemeClr val="bg1"/>
                </a:solidFill>
              </a:rPr>
              <a:t>Caton</a:t>
            </a:r>
            <a:r>
              <a:rPr lang="en-US" sz="1400" b="1" dirty="0" smtClean="0">
                <a:solidFill>
                  <a:schemeClr val="bg1"/>
                </a:solidFill>
              </a:rPr>
              <a:t> Hintz Photo</a:t>
            </a:r>
            <a:endParaRPr lang="en-US" sz="1400" b="1" dirty="0">
              <a:solidFill>
                <a:schemeClr val="bg1"/>
              </a:solidFill>
            </a:endParaRPr>
          </a:p>
        </p:txBody>
      </p:sp>
    </p:spTree>
    <p:extLst>
      <p:ext uri="{BB962C8B-B14F-4D97-AF65-F5344CB8AC3E}">
        <p14:creationId xmlns="" xmlns:p14="http://schemas.microsoft.com/office/powerpoint/2010/main" val="20323085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an attractive growth area</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 xmlns:p14="http://schemas.microsoft.com/office/powerpoint/2010/main" val="2598184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can a growth area look like?</a:t>
            </a:r>
            <a:endParaRPr lang="en-US" dirty="0"/>
          </a:p>
        </p:txBody>
      </p:sp>
      <p:pic>
        <p:nvPicPr>
          <p:cNvPr id="5" name="Content Placeholder 4" descr="Bordentown2.jpg"/>
          <p:cNvPicPr>
            <a:picLocks noGrp="1" noChangeAspect="1"/>
          </p:cNvPicPr>
          <p:nvPr>
            <p:ph sz="half" idx="1"/>
          </p:nvPr>
        </p:nvPicPr>
        <p:blipFill>
          <a:blip r:embed="rId3" cstate="screen"/>
          <a:stretch>
            <a:fillRect/>
          </a:stretch>
        </p:blipFill>
        <p:spPr>
          <a:xfrm>
            <a:off x="801308" y="1600201"/>
            <a:ext cx="1692235" cy="2286000"/>
          </a:xfrm>
        </p:spPr>
      </p:pic>
      <p:pic>
        <p:nvPicPr>
          <p:cNvPr id="8" name="Picture 7" descr="HobokenCondos.jpg"/>
          <p:cNvPicPr>
            <a:picLocks noChangeAspect="1"/>
          </p:cNvPicPr>
          <p:nvPr/>
        </p:nvPicPr>
        <p:blipFill>
          <a:blip r:embed="rId4" cstate="email"/>
          <a:srcRect/>
          <a:stretch>
            <a:fillRect/>
          </a:stretch>
        </p:blipFill>
        <p:spPr>
          <a:xfrm>
            <a:off x="2667000" y="1600200"/>
            <a:ext cx="3276600" cy="2286000"/>
          </a:xfrm>
          <a:prstGeom prst="rect">
            <a:avLst/>
          </a:prstGeom>
        </p:spPr>
      </p:pic>
      <p:pic>
        <p:nvPicPr>
          <p:cNvPr id="9" name="Picture 8" descr="Robbinsville2.tif"/>
          <p:cNvPicPr>
            <a:picLocks noChangeAspect="1"/>
          </p:cNvPicPr>
          <p:nvPr/>
        </p:nvPicPr>
        <p:blipFill>
          <a:blip r:embed="rId5" cstate="email"/>
          <a:stretch>
            <a:fillRect/>
          </a:stretch>
        </p:blipFill>
        <p:spPr>
          <a:xfrm>
            <a:off x="4305300" y="4109483"/>
            <a:ext cx="3048000" cy="2286000"/>
          </a:xfrm>
          <a:prstGeom prst="rect">
            <a:avLst/>
          </a:prstGeom>
        </p:spPr>
      </p:pic>
      <p:pic>
        <p:nvPicPr>
          <p:cNvPr id="10" name="Picture 9" descr="Plainsboro6.tif"/>
          <p:cNvPicPr>
            <a:picLocks noChangeAspect="1"/>
          </p:cNvPicPr>
          <p:nvPr/>
        </p:nvPicPr>
        <p:blipFill>
          <a:blip r:embed="rId6" cstate="email"/>
          <a:stretch>
            <a:fillRect/>
          </a:stretch>
        </p:blipFill>
        <p:spPr>
          <a:xfrm>
            <a:off x="6019800" y="1600200"/>
            <a:ext cx="3048000" cy="2286000"/>
          </a:xfrm>
          <a:prstGeom prst="rect">
            <a:avLst/>
          </a:prstGeom>
        </p:spPr>
      </p:pic>
      <p:pic>
        <p:nvPicPr>
          <p:cNvPr id="11" name="Picture 10" descr="2002 Willingboro 4.JPG"/>
          <p:cNvPicPr>
            <a:picLocks noChangeAspect="1"/>
          </p:cNvPicPr>
          <p:nvPr/>
        </p:nvPicPr>
        <p:blipFill>
          <a:blip r:embed="rId7" cstate="email"/>
          <a:stretch>
            <a:fillRect/>
          </a:stretch>
        </p:blipFill>
        <p:spPr>
          <a:xfrm>
            <a:off x="543636" y="4336602"/>
            <a:ext cx="3486041" cy="2036135"/>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Planning Attractive Communities</a:t>
            </a:r>
            <a:endParaRPr lang="en-US" dirty="0"/>
          </a:p>
        </p:txBody>
      </p:sp>
      <p:sp>
        <p:nvSpPr>
          <p:cNvPr id="3" name="Content Placeholder 2"/>
          <p:cNvSpPr>
            <a:spLocks noGrp="1"/>
          </p:cNvSpPr>
          <p:nvPr>
            <p:ph sz="half" idx="1"/>
          </p:nvPr>
        </p:nvSpPr>
        <p:spPr/>
        <p:txBody>
          <a:bodyPr/>
          <a:lstStyle/>
          <a:p>
            <a:r>
              <a:rPr lang="en-US" dirty="0" err="1" smtClean="0"/>
              <a:t>Walkable</a:t>
            </a:r>
            <a:endParaRPr lang="en-US" dirty="0" smtClean="0"/>
          </a:p>
          <a:p>
            <a:r>
              <a:rPr lang="en-US" dirty="0" smtClean="0"/>
              <a:t>Pedestrian oriented design</a:t>
            </a:r>
          </a:p>
          <a:p>
            <a:r>
              <a:rPr lang="en-US" dirty="0" smtClean="0"/>
              <a:t>Design standards</a:t>
            </a:r>
          </a:p>
          <a:p>
            <a:r>
              <a:rPr lang="en-US" dirty="0" smtClean="0"/>
              <a:t>Avoids sprawl</a:t>
            </a:r>
          </a:p>
          <a:p>
            <a:r>
              <a:rPr lang="en-US" dirty="0" smtClean="0"/>
              <a:t>Mixed use</a:t>
            </a:r>
          </a:p>
          <a:p>
            <a:r>
              <a:rPr lang="en-US" dirty="0" smtClean="0"/>
              <a:t>Adds value</a:t>
            </a:r>
            <a:endParaRPr lang="en-US" dirty="0"/>
          </a:p>
        </p:txBody>
      </p:sp>
      <p:pic>
        <p:nvPicPr>
          <p:cNvPr id="5" name="Content Placeholder 4" descr="Medford.jpg"/>
          <p:cNvPicPr>
            <a:picLocks noGrp="1" noChangeAspect="1"/>
          </p:cNvPicPr>
          <p:nvPr>
            <p:ph sz="half" idx="2"/>
          </p:nvPr>
        </p:nvPicPr>
        <p:blipFill>
          <a:blip r:embed="rId3" cstate="email"/>
          <a:stretch>
            <a:fillRect/>
          </a:stretch>
        </p:blipFill>
        <p:spPr>
          <a:xfrm>
            <a:off x="3886200" y="1600200"/>
            <a:ext cx="2743200" cy="4114801"/>
          </a:xfrm>
        </p:spPr>
      </p:pic>
      <p:pic>
        <p:nvPicPr>
          <p:cNvPr id="6" name="Picture 5" descr="2008 Cooper Health Sciences Campus4 Cooper Commons Park.JPG"/>
          <p:cNvPicPr>
            <a:picLocks noChangeAspect="1"/>
          </p:cNvPicPr>
          <p:nvPr/>
        </p:nvPicPr>
        <p:blipFill>
          <a:blip r:embed="rId4" cstate="screen"/>
          <a:stretch>
            <a:fillRect/>
          </a:stretch>
        </p:blipFill>
        <p:spPr>
          <a:xfrm>
            <a:off x="6324600" y="1600200"/>
            <a:ext cx="2743200" cy="2057400"/>
          </a:xfrm>
          <a:prstGeom prst="rect">
            <a:avLst/>
          </a:prstGeom>
        </p:spPr>
      </p:pic>
      <p:pic>
        <p:nvPicPr>
          <p:cNvPr id="9" name="Picture 8" descr="wash-model homes.jpg"/>
          <p:cNvPicPr>
            <a:picLocks noChangeAspect="1"/>
          </p:cNvPicPr>
          <p:nvPr/>
        </p:nvPicPr>
        <p:blipFill>
          <a:blip r:embed="rId5" cstate="screen"/>
          <a:srcRect/>
          <a:stretch>
            <a:fillRect/>
          </a:stretch>
        </p:blipFill>
        <p:spPr>
          <a:xfrm>
            <a:off x="6324600" y="3657600"/>
            <a:ext cx="2819400" cy="20574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38083543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35651742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1439414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4"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1439414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14394140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14394140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ResourcesSlide.jpg"/>
          <p:cNvPicPr>
            <a:picLocks noGrp="1" noChangeAspect="1"/>
          </p:cNvPicPr>
          <p:nvPr>
            <p:ph sz="half" idx="1"/>
          </p:nvPr>
        </p:nvPicPr>
        <p:blipFill>
          <a:blip r:embed="rId2" cstate="print"/>
          <a:stretch>
            <a:fillRect/>
          </a:stretch>
        </p:blipFill>
        <p:spPr>
          <a:xfrm>
            <a:off x="0" y="0"/>
            <a:ext cx="9144000" cy="685800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Noncontiguous Clustering:  </a:t>
            </a:r>
            <a:r>
              <a:rPr lang="en-US" sz="2200" dirty="0" smtClean="0"/>
              <a:t>New Jersey’s New &amp; Improved Planning Tool</a:t>
            </a:r>
            <a:endParaRPr lang="en-US" dirty="0"/>
          </a:p>
        </p:txBody>
      </p:sp>
      <p:sp>
        <p:nvSpPr>
          <p:cNvPr id="7" name="Content Placeholder 6"/>
          <p:cNvSpPr>
            <a:spLocks noGrp="1"/>
          </p:cNvSpPr>
          <p:nvPr>
            <p:ph sz="half" idx="1"/>
          </p:nvPr>
        </p:nvSpPr>
        <p:spPr>
          <a:xfrm>
            <a:off x="457200" y="2057400"/>
            <a:ext cx="4038600" cy="4525963"/>
          </a:xfrm>
        </p:spPr>
        <p:txBody>
          <a:bodyPr/>
          <a:lstStyle/>
          <a:p>
            <a:r>
              <a:rPr lang="en-US" dirty="0" smtClean="0"/>
              <a:t>Utilizes existing infrastructure</a:t>
            </a:r>
          </a:p>
          <a:p>
            <a:r>
              <a:rPr lang="en-US" dirty="0" smtClean="0"/>
              <a:t>Preserves natural and cultural assets</a:t>
            </a:r>
          </a:p>
          <a:p>
            <a:r>
              <a:rPr lang="en-US" dirty="0" smtClean="0"/>
              <a:t>Fosters “</a:t>
            </a:r>
            <a:r>
              <a:rPr lang="en-US" dirty="0" err="1" smtClean="0"/>
              <a:t>walkable</a:t>
            </a:r>
            <a:r>
              <a:rPr lang="en-US" dirty="0" smtClean="0"/>
              <a:t>” neighborhoods</a:t>
            </a:r>
            <a:endParaRPr lang="en-US" dirty="0"/>
          </a:p>
        </p:txBody>
      </p:sp>
      <p:pic>
        <p:nvPicPr>
          <p:cNvPr id="10" name="Content Placeholder 9" descr="capemay-people.jpg"/>
          <p:cNvPicPr>
            <a:picLocks noGrp="1" noChangeAspect="1"/>
          </p:cNvPicPr>
          <p:nvPr>
            <p:ph sz="half" idx="2"/>
          </p:nvPr>
        </p:nvPicPr>
        <p:blipFill>
          <a:blip r:embed="rId3" cstate="screen"/>
          <a:stretch>
            <a:fillRect/>
          </a:stretch>
        </p:blipFill>
        <p:spPr>
          <a:xfrm>
            <a:off x="4838700" y="2209800"/>
            <a:ext cx="3657600" cy="2636520"/>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Questions and Answers</a:t>
            </a:r>
            <a:endParaRPr lang="en-US" dirty="0"/>
          </a:p>
        </p:txBody>
      </p:sp>
      <p:sp>
        <p:nvSpPr>
          <p:cNvPr id="6" name="Subtitle 5"/>
          <p:cNvSpPr>
            <a:spLocks noGrp="1"/>
          </p:cNvSpPr>
          <p:nvPr>
            <p:ph type="subTitle" idx="1"/>
          </p:nvPr>
        </p:nvSpPr>
        <p:spPr/>
        <p:txBody>
          <a:bodyPr/>
          <a:lstStyle/>
          <a:p>
            <a:endParaRPr lang="en-US" i="1" dirty="0"/>
          </a:p>
        </p:txBody>
      </p:sp>
    </p:spTree>
    <p:extLst>
      <p:ext uri="{BB962C8B-B14F-4D97-AF65-F5344CB8AC3E}">
        <p14:creationId xmlns="" xmlns:p14="http://schemas.microsoft.com/office/powerpoint/2010/main" val="32230349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404930" y="2781300"/>
            <a:ext cx="4334140" cy="1295400"/>
          </a:xfrm>
        </p:spPr>
        <p:txBody>
          <a:bodyPr>
            <a:noAutofit/>
          </a:bodyPr>
          <a:lstStyle/>
          <a:p>
            <a:pPr algn="r"/>
            <a:r>
              <a:rPr lang="en-US" sz="6600" dirty="0" smtClean="0"/>
              <a:t>Thank you</a:t>
            </a:r>
            <a:r>
              <a:rPr lang="en-US" sz="6600" dirty="0" smtClean="0"/>
              <a:t>!</a:t>
            </a:r>
            <a:endParaRPr lang="en-US" sz="6600" dirty="0" smtClean="0"/>
          </a:p>
        </p:txBody>
      </p:sp>
      <p:sp>
        <p:nvSpPr>
          <p:cNvPr id="72712" name="AutoShape 8" descr="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3428</TotalTime>
  <Words>3255</Words>
  <Application>Microsoft Office PowerPoint</Application>
  <PresentationFormat>On-screen Show (4:3)</PresentationFormat>
  <Paragraphs>310</Paragraphs>
  <Slides>49</Slides>
  <Notes>44</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49</vt:i4>
      </vt:variant>
    </vt:vector>
  </HeadingPairs>
  <TitlesOfParts>
    <vt:vector size="53" baseType="lpstr">
      <vt:lpstr>Arial</vt:lpstr>
      <vt:lpstr>Calibri</vt:lpstr>
      <vt:lpstr>Custom Design</vt:lpstr>
      <vt:lpstr>Office Theme</vt:lpstr>
      <vt:lpstr>Noncontiguous Clustering</vt:lpstr>
      <vt:lpstr>In a nutshell…</vt:lpstr>
      <vt:lpstr>Conventional Development</vt:lpstr>
      <vt:lpstr>Contiguous Cluster Development</vt:lpstr>
      <vt:lpstr>Noncontiguous Cluster Development</vt:lpstr>
      <vt:lpstr>What does it do?</vt:lpstr>
      <vt:lpstr>What can it be used to preserve?</vt:lpstr>
      <vt:lpstr>What types of growth can occur?</vt:lpstr>
      <vt:lpstr>How does noncontiguous clustering work?</vt:lpstr>
      <vt:lpstr>Possible Applications of noncontiguous clustering</vt:lpstr>
      <vt:lpstr>Rural Setting:</vt:lpstr>
      <vt:lpstr>Slide 12</vt:lpstr>
      <vt:lpstr>Slide 13</vt:lpstr>
      <vt:lpstr>Slide 14</vt:lpstr>
      <vt:lpstr>Slide 15</vt:lpstr>
      <vt:lpstr>Slide 16</vt:lpstr>
      <vt:lpstr>Rural Setting #2:</vt:lpstr>
      <vt:lpstr>Slide 18</vt:lpstr>
      <vt:lpstr>Slide 19</vt:lpstr>
      <vt:lpstr>Slide 20</vt:lpstr>
      <vt:lpstr>Slide 21</vt:lpstr>
      <vt:lpstr>Slide 22</vt:lpstr>
      <vt:lpstr>Infill Setting:</vt:lpstr>
      <vt:lpstr>Slide 24</vt:lpstr>
      <vt:lpstr>Slide 25</vt:lpstr>
      <vt:lpstr>Slide 26</vt:lpstr>
      <vt:lpstr>Slide 27</vt:lpstr>
      <vt:lpstr>Slide 28</vt:lpstr>
      <vt:lpstr>When is noncontiguous cluster  a good choice? </vt:lpstr>
      <vt:lpstr>Noncontiguous Clustering Benefits:  Municipalities</vt:lpstr>
      <vt:lpstr>Noncontiguous Clustering Benefits:  Developers</vt:lpstr>
      <vt:lpstr>Noncontiguous Clustering Benefits:  Property Owners</vt:lpstr>
      <vt:lpstr>Implementation in New Jersey</vt:lpstr>
      <vt:lpstr>How  Was the Tool Improved? </vt:lpstr>
      <vt:lpstr>Other Preservation Tools</vt:lpstr>
      <vt:lpstr>When is Noncontiguous Clustering right for you? </vt:lpstr>
      <vt:lpstr>Planning an attractive growth area</vt:lpstr>
      <vt:lpstr>What can a growth area look like?</vt:lpstr>
      <vt:lpstr>Planning Attractive Communities</vt:lpstr>
      <vt:lpstr>Slide 40</vt:lpstr>
      <vt:lpstr>Slide 41</vt:lpstr>
      <vt:lpstr>Slide 42</vt:lpstr>
      <vt:lpstr>Slide 43</vt:lpstr>
      <vt:lpstr>Slide 44</vt:lpstr>
      <vt:lpstr>Slide 45</vt:lpstr>
      <vt:lpstr>Slide 46</vt:lpstr>
      <vt:lpstr>Noncontiguous Clustering:  New Jersey’s New &amp; Improved Planning Tool</vt:lpstr>
      <vt:lpstr>Questions and Answers</vt:lpstr>
      <vt:lpstr>Slide 49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Dickerson</dc:creator>
  <cp:lastModifiedBy>Nick Dickerson</cp:lastModifiedBy>
  <cp:revision>305</cp:revision>
  <dcterms:created xsi:type="dcterms:W3CDTF">2011-04-18T19:10:29Z</dcterms:created>
  <dcterms:modified xsi:type="dcterms:W3CDTF">2013-12-06T14:39:39Z</dcterms:modified>
</cp:coreProperties>
</file>