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57" r:id="rId2"/>
    <p:sldId id="257" r:id="rId3"/>
    <p:sldId id="360" r:id="rId4"/>
    <p:sldId id="358" r:id="rId5"/>
    <p:sldId id="359" r:id="rId6"/>
    <p:sldId id="327" r:id="rId7"/>
    <p:sldId id="285" r:id="rId8"/>
    <p:sldId id="286" r:id="rId9"/>
    <p:sldId id="294" r:id="rId10"/>
    <p:sldId id="297" r:id="rId11"/>
    <p:sldId id="328" r:id="rId12"/>
    <p:sldId id="329" r:id="rId13"/>
    <p:sldId id="373" r:id="rId14"/>
    <p:sldId id="374" r:id="rId15"/>
    <p:sldId id="361" r:id="rId16"/>
    <p:sldId id="362" r:id="rId17"/>
    <p:sldId id="377" r:id="rId18"/>
    <p:sldId id="378" r:id="rId19"/>
    <p:sldId id="368" r:id="rId20"/>
    <p:sldId id="369" r:id="rId21"/>
    <p:sldId id="370" r:id="rId22"/>
    <p:sldId id="381" r:id="rId23"/>
    <p:sldId id="366" r:id="rId24"/>
    <p:sldId id="367" r:id="rId25"/>
    <p:sldId id="371" r:id="rId26"/>
    <p:sldId id="372" r:id="rId27"/>
    <p:sldId id="380" r:id="rId28"/>
    <p:sldId id="375" r:id="rId29"/>
    <p:sldId id="376" r:id="rId30"/>
    <p:sldId id="355" r:id="rId31"/>
    <p:sldId id="382" r:id="rId32"/>
    <p:sldId id="408" r:id="rId33"/>
    <p:sldId id="409" r:id="rId34"/>
    <p:sldId id="410" r:id="rId35"/>
    <p:sldId id="411" r:id="rId36"/>
    <p:sldId id="412" r:id="rId37"/>
    <p:sldId id="413" r:id="rId38"/>
    <p:sldId id="414" r:id="rId39"/>
    <p:sldId id="415" r:id="rId40"/>
    <p:sldId id="416" r:id="rId41"/>
    <p:sldId id="417" r:id="rId42"/>
    <p:sldId id="393" r:id="rId43"/>
    <p:sldId id="400" r:id="rId44"/>
    <p:sldId id="401" r:id="rId45"/>
    <p:sldId id="402" r:id="rId46"/>
    <p:sldId id="403" r:id="rId47"/>
    <p:sldId id="404" r:id="rId48"/>
    <p:sldId id="405" r:id="rId49"/>
    <p:sldId id="406" r:id="rId50"/>
    <p:sldId id="407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BD5427"/>
    <a:srgbClr val="44676E"/>
    <a:srgbClr val="3F7F68"/>
    <a:srgbClr val="E47243"/>
    <a:srgbClr val="22426E"/>
    <a:srgbClr val="BD2259"/>
    <a:srgbClr val="1C4853"/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532" autoAdjust="0"/>
  </p:normalViewPr>
  <p:slideViewPr>
    <p:cSldViewPr>
      <p:cViewPr>
        <p:scale>
          <a:sx n="60" d="100"/>
          <a:sy n="60" d="100"/>
        </p:scale>
        <p:origin x="-624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ACAD5-3DEA-4814-9AF1-390F254D8FE1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F41D8-5EC8-436B-8892-715C61EB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966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632FC-9371-7344-B26C-E5A9144DF2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89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Shape 16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Shape 169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Shape 36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Shape 36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45" name="Shape 4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51" name="Shape 4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Shape 36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Shape 36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Shape 37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n-US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45" name="Shape 4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51" name="Shape 4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Shape 4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61" name="Shape 4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Shape 6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29" name="Shape 629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lang="en-US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Shape 6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6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37" name="Shape 6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81FF-0F27-4012-8803-B8ABF7C7F61C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ACD5-2A1B-4E48-A358-9DE84E371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15956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81FF-0F27-4012-8803-B8ABF7C7F61C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ACD5-2A1B-4E48-A358-9DE84E371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78228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81FF-0F27-4012-8803-B8ABF7C7F61C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ACD5-2A1B-4E48-A358-9DE84E371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44362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81FF-0F27-4012-8803-B8ABF7C7F61C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ACD5-2A1B-4E48-A358-9DE84E371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13359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81FF-0F27-4012-8803-B8ABF7C7F61C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ACD5-2A1B-4E48-A358-9DE84E371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25532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81FF-0F27-4012-8803-B8ABF7C7F61C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ACD5-2A1B-4E48-A358-9DE84E371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511103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81FF-0F27-4012-8803-B8ABF7C7F61C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ACD5-2A1B-4E48-A358-9DE84E371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34778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81FF-0F27-4012-8803-B8ABF7C7F61C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ACD5-2A1B-4E48-A358-9DE84E371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84493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81FF-0F27-4012-8803-B8ABF7C7F61C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ACD5-2A1B-4E48-A358-9DE84E371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7307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 userDrawn="1"/>
        </p:nvSpPr>
        <p:spPr bwMode="auto">
          <a:xfrm>
            <a:off x="0" y="0"/>
            <a:ext cx="9140825" cy="365125"/>
          </a:xfrm>
          <a:prstGeom prst="rect">
            <a:avLst/>
          </a:prstGeom>
          <a:gradFill rotWithShape="0">
            <a:gsLst>
              <a:gs pos="0">
                <a:srgbClr val="3F7F68"/>
              </a:gs>
              <a:gs pos="100000">
                <a:srgbClr val="00808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01782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0" y="0"/>
            <a:ext cx="9140825" cy="365125"/>
          </a:xfrm>
          <a:prstGeom prst="rect">
            <a:avLst/>
          </a:prstGeom>
          <a:gradFill>
            <a:gsLst>
              <a:gs pos="0">
                <a:srgbClr val="3F7F68"/>
              </a:gs>
              <a:gs pos="100000">
                <a:srgbClr val="1A5A5A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989408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D81FF-0F27-4012-8803-B8ABF7C7F61C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DACD5-2A1B-4E48-A358-9DE84E371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752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13.emf"/><Relationship Id="rId4" Type="http://schemas.openxmlformats.org/officeDocument/2006/relationships/package" Target="../embeddings/Microsoft_Excel_Worksheet1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14.emf"/><Relationship Id="rId4" Type="http://schemas.openxmlformats.org/officeDocument/2006/relationships/package" Target="../embeddings/Microsoft_Excel_Worksheet2.xls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jpeg"/><Relationship Id="rId5" Type="http://schemas.openxmlformats.org/officeDocument/2006/relationships/image" Target="../media/image17.emf"/><Relationship Id="rId4" Type="http://schemas.openxmlformats.org/officeDocument/2006/relationships/package" Target="../embeddings/Microsoft_Excel_Worksheet3.xls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jpeg"/><Relationship Id="rId5" Type="http://schemas.openxmlformats.org/officeDocument/2006/relationships/image" Target="../media/image18.emf"/><Relationship Id="rId4" Type="http://schemas.openxmlformats.org/officeDocument/2006/relationships/package" Target="../embeddings/Microsoft_Excel_Worksheet4.xlsx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jpeg"/><Relationship Id="rId5" Type="http://schemas.openxmlformats.org/officeDocument/2006/relationships/image" Target="../media/image20.emf"/><Relationship Id="rId4" Type="http://schemas.openxmlformats.org/officeDocument/2006/relationships/package" Target="../embeddings/Microsoft_Excel_Worksheet5.xlsx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jpeg"/><Relationship Id="rId5" Type="http://schemas.openxmlformats.org/officeDocument/2006/relationships/image" Target="../media/image21.emf"/><Relationship Id="rId4" Type="http://schemas.openxmlformats.org/officeDocument/2006/relationships/package" Target="../embeddings/Microsoft_Excel_Worksheet6.xlsx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jpeg"/><Relationship Id="rId5" Type="http://schemas.openxmlformats.org/officeDocument/2006/relationships/image" Target="../media/image23.emf"/><Relationship Id="rId4" Type="http://schemas.openxmlformats.org/officeDocument/2006/relationships/package" Target="../embeddings/Microsoft_Excel_Worksheet7.xlsx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jpeg"/><Relationship Id="rId5" Type="http://schemas.openxmlformats.org/officeDocument/2006/relationships/image" Target="../media/image24.emf"/><Relationship Id="rId4" Type="http://schemas.openxmlformats.org/officeDocument/2006/relationships/package" Target="../embeddings/Microsoft_Excel_Worksheet8.xls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269399"/>
            <a:ext cx="8610600" cy="675481"/>
          </a:xfrm>
          <a:prstGeom prst="rect">
            <a:avLst/>
          </a:prstGeom>
          <a:effectLst>
            <a:outerShdw blurRad="79375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  <a:defRPr/>
            </a:pPr>
            <a:r>
              <a:rPr lang="en-US" sz="4000" b="1" cap="small" dirty="0" smtClean="0">
                <a:solidFill>
                  <a:srgbClr val="BD5427"/>
                </a:solidFill>
                <a:effectLst>
                  <a:reflection stA="56000" endPos="50000" dist="25400" dir="5400000" sy="-100000" algn="bl" rotWithShape="0"/>
                </a:effectLst>
                <a:latin typeface="Arial"/>
                <a:cs typeface="Arial"/>
              </a:rPr>
              <a:t>Planning For Our Coastal Future</a:t>
            </a:r>
            <a:endParaRPr lang="en-US" sz="4000" cap="small" dirty="0">
              <a:solidFill>
                <a:srgbClr val="BD5427"/>
              </a:solidFill>
              <a:effectLst>
                <a:reflection stA="56000" endPos="50000" dist="25400" dir="5400000" sy="-100000" algn="bl" rotWithShape="0"/>
              </a:effectLst>
              <a:latin typeface="Arial"/>
              <a:cs typeface="Arial"/>
            </a:endParaRPr>
          </a:p>
        </p:txBody>
      </p:sp>
      <p:pic>
        <p:nvPicPr>
          <p:cNvPr id="6" name="Picture 5" descr="Sea Po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839" y="1249680"/>
            <a:ext cx="6550923" cy="438912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257300" y="5760359"/>
            <a:ext cx="6858000" cy="865469"/>
          </a:xfrm>
          <a:prstGeom prst="rect">
            <a:avLst/>
          </a:prstGeom>
          <a:effectLst>
            <a:outerShdw blurRad="79375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spcAft>
                <a:spcPts val="1800"/>
              </a:spcAft>
              <a:buNone/>
              <a:defRPr sz="3200" b="1">
                <a:solidFill>
                  <a:srgbClr val="44676E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400" dirty="0" smtClean="0"/>
              <a:t>Meeting #1-Vulnerabilty Analysis</a:t>
            </a:r>
          </a:p>
          <a:p>
            <a:r>
              <a:rPr lang="en-US" sz="1800" dirty="0" smtClean="0"/>
              <a:t>4-14-15</a:t>
            </a:r>
            <a:endParaRPr lang="en-US" sz="1800" dirty="0"/>
          </a:p>
        </p:txBody>
      </p:sp>
      <p:pic>
        <p:nvPicPr>
          <p:cNvPr id="11" name="Picture 10" descr="NJF_logo_041008 (2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498236"/>
            <a:ext cx="1143000" cy="112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634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198" y="868680"/>
            <a:ext cx="8686802" cy="41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008080"/>
              </a:buClr>
              <a:buFont typeface="+mj-lt"/>
              <a:buAutoNum type="arabicPeriod"/>
            </a:pPr>
            <a:r>
              <a:rPr lang="en-US" sz="2400" dirty="0" smtClean="0"/>
              <a:t>Introductions</a:t>
            </a:r>
          </a:p>
          <a:p>
            <a:pPr marL="457200" indent="-457200">
              <a:spcAft>
                <a:spcPts val="1200"/>
              </a:spcAft>
              <a:buClr>
                <a:srgbClr val="008080"/>
              </a:buClr>
              <a:buFont typeface="+mj-lt"/>
              <a:buAutoNum type="arabicPeriod"/>
            </a:pPr>
            <a:r>
              <a:rPr lang="en-US" sz="2400" dirty="0" smtClean="0"/>
              <a:t>Interactive </a:t>
            </a:r>
            <a:r>
              <a:rPr lang="en-US" sz="2400" dirty="0"/>
              <a:t>audience </a:t>
            </a:r>
            <a:r>
              <a:rPr lang="en-US" sz="2400" dirty="0" smtClean="0"/>
              <a:t>poll</a:t>
            </a:r>
            <a:endParaRPr lang="en-US" sz="2400" dirty="0"/>
          </a:p>
          <a:p>
            <a:pPr marL="457200" indent="-457200">
              <a:spcAft>
                <a:spcPts val="1200"/>
              </a:spcAft>
              <a:buClr>
                <a:srgbClr val="008080"/>
              </a:buClr>
              <a:buFont typeface="+mj-lt"/>
              <a:buAutoNum type="arabicPeriod"/>
            </a:pPr>
            <a:r>
              <a:rPr lang="en-US" sz="2400" dirty="0" smtClean="0"/>
              <a:t>Vulnerability analysis</a:t>
            </a:r>
            <a:endParaRPr lang="en-US" sz="2400" dirty="0"/>
          </a:p>
          <a:p>
            <a:pPr marL="457200" indent="-457200">
              <a:spcAft>
                <a:spcPts val="1200"/>
              </a:spcAft>
              <a:buClr>
                <a:srgbClr val="008080"/>
              </a:buClr>
              <a:buFont typeface="+mj-lt"/>
              <a:buAutoNum type="arabicPeriod"/>
            </a:pPr>
            <a:r>
              <a:rPr lang="en-US" sz="2400" dirty="0"/>
              <a:t>Probabilities </a:t>
            </a:r>
            <a:r>
              <a:rPr lang="en-US" sz="2400" dirty="0" smtClean="0"/>
              <a:t>discussion</a:t>
            </a:r>
            <a:endParaRPr lang="en-US" sz="2400" dirty="0"/>
          </a:p>
          <a:p>
            <a:pPr marL="457200" indent="-457200">
              <a:spcAft>
                <a:spcPts val="1200"/>
              </a:spcAft>
              <a:buClr>
                <a:srgbClr val="008080"/>
              </a:buClr>
              <a:buFont typeface="+mj-lt"/>
              <a:buAutoNum type="arabicPeriod"/>
            </a:pPr>
            <a:r>
              <a:rPr lang="en-US" sz="2400" dirty="0" smtClean="0"/>
              <a:t>Vulnerability </a:t>
            </a:r>
            <a:r>
              <a:rPr lang="en-US" sz="2400" dirty="0"/>
              <a:t>a</a:t>
            </a:r>
            <a:r>
              <a:rPr lang="en-US" sz="2400" dirty="0" smtClean="0"/>
              <a:t>nalysis continued</a:t>
            </a:r>
            <a:endParaRPr lang="en-US" sz="2400" dirty="0"/>
          </a:p>
          <a:p>
            <a:pPr marL="457200" indent="-457200">
              <a:spcAft>
                <a:spcPts val="1200"/>
              </a:spcAft>
              <a:buClr>
                <a:srgbClr val="008080"/>
              </a:buClr>
              <a:buFont typeface="+mj-lt"/>
              <a:buAutoNum type="arabicPeriod"/>
            </a:pPr>
            <a:r>
              <a:rPr lang="en-US" sz="2400" dirty="0" smtClean="0"/>
              <a:t>Community </a:t>
            </a:r>
            <a:r>
              <a:rPr lang="en-US" sz="2400" dirty="0"/>
              <a:t>risk </a:t>
            </a:r>
            <a:r>
              <a:rPr lang="en-US" sz="2400" dirty="0" smtClean="0"/>
              <a:t>survey</a:t>
            </a:r>
            <a:endParaRPr lang="en-US" sz="2400" dirty="0"/>
          </a:p>
          <a:p>
            <a:pPr marL="457200" indent="-457200">
              <a:spcAft>
                <a:spcPts val="1200"/>
              </a:spcAft>
              <a:buClr>
                <a:srgbClr val="008080"/>
              </a:buClr>
              <a:buFont typeface="+mj-lt"/>
              <a:buAutoNum type="arabicPeriod"/>
            </a:pPr>
            <a:r>
              <a:rPr lang="en-US" sz="2400" dirty="0" smtClean="0"/>
              <a:t>Short- </a:t>
            </a:r>
            <a:r>
              <a:rPr lang="en-US" sz="2400" dirty="0"/>
              <a:t>and long-term adaptation </a:t>
            </a:r>
            <a:r>
              <a:rPr lang="en-US" sz="2400" dirty="0" smtClean="0"/>
              <a:t>strategies</a:t>
            </a:r>
            <a:endParaRPr lang="en-US" sz="2400" dirty="0"/>
          </a:p>
          <a:p>
            <a:pPr marL="457200" indent="-457200">
              <a:spcAft>
                <a:spcPts val="1200"/>
              </a:spcAft>
              <a:buClr>
                <a:srgbClr val="008080"/>
              </a:buClr>
              <a:buFont typeface="+mj-lt"/>
              <a:buAutoNum type="arabicPeriod"/>
            </a:pPr>
            <a:r>
              <a:rPr lang="en-US" sz="2400" dirty="0" smtClean="0"/>
              <a:t>Questions, next steps</a:t>
            </a:r>
            <a:endParaRPr lang="en-US" sz="2400" i="1" dirty="0" smtClean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078173" y="-45720"/>
            <a:ext cx="80658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2000" b="1" dirty="0" smtClean="0">
                <a:ea typeface="ＭＳ Ｐゴシック" charset="0"/>
              </a:rPr>
              <a:t> Agenda</a:t>
            </a:r>
            <a:endParaRPr lang="en-US" sz="2000" b="1" dirty="0">
              <a:ea typeface="ＭＳ Ｐゴシック" charset="0"/>
            </a:endParaRPr>
          </a:p>
        </p:txBody>
      </p:sp>
      <p:pic>
        <p:nvPicPr>
          <p:cNvPr id="4" name="Picture 3" descr="NJF_logo_041008 (2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1059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/>
        </p:nvSpPr>
        <p:spPr>
          <a:xfrm>
            <a:off x="0" y="2888323"/>
            <a:ext cx="9143998" cy="11002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1800"/>
              </a:spcAft>
              <a:buClr>
                <a:srgbClr val="BD5427"/>
              </a:buClr>
              <a:buSzPct val="25000"/>
              <a:buFont typeface="Arial"/>
              <a:buNone/>
            </a:pPr>
            <a:r>
              <a:rPr lang="en-US" sz="4600" b="1" i="0" u="none" strike="noStrike" cap="small" baseline="0" dirty="0" smtClean="0">
                <a:solidFill>
                  <a:srgbClr val="BD5427"/>
                </a:solidFill>
                <a:latin typeface="Arial"/>
                <a:ea typeface="Arial"/>
                <a:cs typeface="Arial"/>
                <a:sym typeface="Arial"/>
              </a:rPr>
              <a:t>Who we Are</a:t>
            </a:r>
            <a:r>
              <a:rPr lang="en-US" sz="4600" b="1" i="0" u="none" strike="noStrike" cap="small" baseline="0" dirty="0">
                <a:solidFill>
                  <a:srgbClr val="BD5427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600" b="1" i="0" u="none" strike="noStrike" cap="small" baseline="0" dirty="0">
                <a:solidFill>
                  <a:srgbClr val="BD5427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4600" b="1" i="0" u="none" strike="noStrike" cap="small" baseline="0" dirty="0">
              <a:solidFill>
                <a:srgbClr val="BD542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1393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Initial Involvement</a:t>
            </a:r>
          </a:p>
        </p:txBody>
      </p:sp>
      <p:pic>
        <p:nvPicPr>
          <p:cNvPr id="124" name="Shape 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1401" y="2362200"/>
            <a:ext cx="5410200" cy="434339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Shape 125"/>
          <p:cNvSpPr txBox="1"/>
          <p:nvPr/>
        </p:nvSpPr>
        <p:spPr>
          <a:xfrm>
            <a:off x="190496" y="483767"/>
            <a:ext cx="8039103" cy="172603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50838" lvl="1" indent="-342900" defTabSz="457200" fontAlgn="base">
              <a:spcAft>
                <a:spcPts val="6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solidFill>
                  <a:srgbClr val="FFFFFF"/>
                </a:solidFill>
                <a:ea typeface="ＭＳ Ｐゴシック" charset="0"/>
                <a:cs typeface="Arial" charset="0"/>
                <a:sym typeface="Calibri"/>
              </a:rPr>
              <a:t>FEMA seeking a partner for local recovery effort</a:t>
            </a:r>
          </a:p>
          <a:p>
            <a:pPr marL="350838" lvl="1" indent="-342900" defTabSz="457200" fontAlgn="base">
              <a:spcAft>
                <a:spcPts val="6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solidFill>
                  <a:srgbClr val="FFFFFF"/>
                </a:solidFill>
                <a:ea typeface="ＭＳ Ｐゴシック" charset="0"/>
                <a:cs typeface="Arial" charset="0"/>
                <a:sym typeface="Calibri"/>
              </a:rPr>
              <a:t>FEMA/Merck Foundation request to create LRPM position</a:t>
            </a:r>
          </a:p>
          <a:p>
            <a:pPr marL="350838" lvl="1" indent="-342900" defTabSz="457200" fontAlgn="base">
              <a:spcAft>
                <a:spcPts val="6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solidFill>
                  <a:srgbClr val="FFFFFF"/>
                </a:solidFill>
                <a:ea typeface="ＭＳ Ｐゴシック" charset="0"/>
                <a:cs typeface="Arial" charset="0"/>
                <a:sym typeface="Calibri"/>
              </a:rPr>
              <a:t>FEMA noted lack of local capacity in disaster response</a:t>
            </a:r>
          </a:p>
          <a:p>
            <a:pPr marL="350838" lvl="1" indent="-342900" defTabSz="457200" fontAlgn="base">
              <a:spcAft>
                <a:spcPts val="6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solidFill>
                  <a:srgbClr val="FFFFFF"/>
                </a:solidFill>
                <a:ea typeface="ＭＳ Ｐゴシック" charset="0"/>
                <a:cs typeface="Arial" charset="0"/>
                <a:sym typeface="Calibri"/>
              </a:rPr>
              <a:t>NJ Recovery Fund provided additional funding</a:t>
            </a:r>
          </a:p>
        </p:txBody>
      </p:sp>
      <p:pic>
        <p:nvPicPr>
          <p:cNvPr id="7" name="Picture 6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29699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The Program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457200" y="914400"/>
            <a:ext cx="4501485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800" b="1" i="0" u="none" strike="noStrike" cap="none" baseline="0" dirty="0">
                <a:solidFill>
                  <a:srgbClr val="BD5427"/>
                </a:solidFill>
                <a:latin typeface="Calibri"/>
                <a:ea typeface="Calibri"/>
                <a:cs typeface="Calibri"/>
                <a:sym typeface="Calibri"/>
              </a:rPr>
              <a:t>Screening</a:t>
            </a:r>
            <a:r>
              <a:rPr lang="en-US" sz="2800" b="0" i="0" u="none" strike="noStrike" cap="none" baseline="0" dirty="0">
                <a:solidFill>
                  <a:srgbClr val="BD5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baseline="0" dirty="0">
                <a:solidFill>
                  <a:srgbClr val="BD5427"/>
                </a:solidFill>
                <a:latin typeface="Calibri"/>
                <a:ea typeface="Calibri"/>
                <a:cs typeface="Calibri"/>
                <a:sym typeface="Calibri"/>
              </a:rPr>
              <a:t>Criteria</a:t>
            </a:r>
          </a:p>
        </p:txBody>
      </p:sp>
      <p:sp>
        <p:nvSpPr>
          <p:cNvPr id="152" name="Shape 152"/>
          <p:cNvSpPr txBox="1"/>
          <p:nvPr/>
        </p:nvSpPr>
        <p:spPr>
          <a:xfrm>
            <a:off x="479612" y="1376065"/>
            <a:ext cx="6073587" cy="12618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65138" marR="0" lvl="1" indent="-4651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00000"/>
              <a:buFont typeface="Calibri"/>
              <a:buAutoNum type="arabicPeriod"/>
            </a:pPr>
            <a:r>
              <a:rPr lang="en-US" sz="2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Considerable storm damage</a:t>
            </a:r>
          </a:p>
          <a:p>
            <a:pPr marL="465138" marR="0" lvl="1" indent="-465138" algn="l" rtl="0">
              <a:spcBef>
                <a:spcPts val="600"/>
              </a:spcBef>
              <a:spcAft>
                <a:spcPts val="0"/>
              </a:spcAft>
              <a:buClr>
                <a:srgbClr val="44676E"/>
              </a:buClr>
              <a:buSzPct val="100000"/>
              <a:buFont typeface="Calibri"/>
              <a:buAutoNum type="arabicPeriod"/>
            </a:pPr>
            <a:r>
              <a:rPr lang="en-US" sz="2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Limited or no in-house planning capabilities</a:t>
            </a:r>
          </a:p>
          <a:p>
            <a:pPr marL="465138" marR="0" lvl="1" indent="-465138" algn="l" rtl="0">
              <a:spcBef>
                <a:spcPts val="600"/>
              </a:spcBef>
              <a:spcAft>
                <a:spcPts val="600"/>
              </a:spcAft>
              <a:buClr>
                <a:srgbClr val="44676E"/>
              </a:buClr>
              <a:buSzPct val="100000"/>
              <a:buFont typeface="Calibri"/>
              <a:buAutoNum type="arabicPeriod"/>
            </a:pPr>
            <a:r>
              <a:rPr lang="en-US" sz="2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Primarily full-time residents</a:t>
            </a:r>
          </a:p>
        </p:txBody>
      </p:sp>
      <p:sp>
        <p:nvSpPr>
          <p:cNvPr id="153" name="Shape 153"/>
          <p:cNvSpPr/>
          <p:nvPr/>
        </p:nvSpPr>
        <p:spPr>
          <a:xfrm>
            <a:off x="155575" y="-144463"/>
            <a:ext cx="304799" cy="3048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Shape 154"/>
          <p:cNvSpPr/>
          <p:nvPr/>
        </p:nvSpPr>
        <p:spPr>
          <a:xfrm>
            <a:off x="307975" y="7937"/>
            <a:ext cx="304799" cy="3048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Shape 155"/>
          <p:cNvPicPr preferRelativeResize="0"/>
          <p:nvPr/>
        </p:nvPicPr>
        <p:blipFill rotWithShape="1">
          <a:blip r:embed="rId3">
            <a:alphaModFix/>
          </a:blip>
          <a:srcRect t="22880"/>
          <a:stretch/>
        </p:blipFill>
        <p:spPr>
          <a:xfrm>
            <a:off x="6217919" y="2504802"/>
            <a:ext cx="2926079" cy="2275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Shape 1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7919" y="457200"/>
            <a:ext cx="2926079" cy="195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Shape 1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7919" y="4876800"/>
            <a:ext cx="2926079" cy="195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NJF_logo_041008 (2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14337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Who We Work With</a:t>
            </a:r>
          </a:p>
        </p:txBody>
      </p:sp>
      <p:pic>
        <p:nvPicPr>
          <p:cNvPr id="165" name="Shape 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5326" y="411479"/>
            <a:ext cx="4946072" cy="640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3953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888323"/>
            <a:ext cx="9143999" cy="1100273"/>
          </a:xfrm>
          <a:prstGeom prst="rect">
            <a:avLst/>
          </a:prstGeom>
          <a:effectLst>
            <a:outerShdw blurRad="79375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800"/>
              </a:spcAft>
              <a:defRPr/>
            </a:pPr>
            <a:r>
              <a:rPr lang="en-US" sz="4600" b="1" cap="small" dirty="0" smtClean="0">
                <a:solidFill>
                  <a:srgbClr val="BD5427"/>
                </a:solidFill>
                <a:effectLst>
                  <a:reflection stA="50000" endPos="75000" dist="12700" dir="5400000" sy="-100000" algn="bl" rotWithShape="0"/>
                </a:effectLst>
                <a:latin typeface="Arial"/>
                <a:cs typeface="Arial"/>
              </a:rPr>
              <a:t>Vulnerability Analysis</a:t>
            </a:r>
            <a:endParaRPr lang="en-US" sz="4600" cap="small" dirty="0">
              <a:solidFill>
                <a:srgbClr val="BD5427"/>
              </a:solidFill>
              <a:effectLst>
                <a:reflection stA="50000" endPos="75000" dist="12700" dir="5400000" sy="-100000" algn="bl" rotWithShape="0"/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424641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JF_logo_041008 (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078173" y="0"/>
            <a:ext cx="80658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2000" b="1" dirty="0" smtClean="0">
                <a:ea typeface="ＭＳ Ｐゴシック" charset="0"/>
              </a:rPr>
              <a:t>Why Do A Vulnerability Analysis? </a:t>
            </a:r>
            <a:endParaRPr lang="en-US" sz="2000" b="1" dirty="0">
              <a:ea typeface="ＭＳ Ｐゴシック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" y="1143000"/>
            <a:ext cx="7162800" cy="176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 smtClean="0">
                <a:solidFill>
                  <a:srgbClr val="BD5427"/>
                </a:solidFill>
                <a:latin typeface="Calibri" pitchFamily="34" charset="0"/>
              </a:rPr>
              <a:t>Purpose:</a:t>
            </a:r>
          </a:p>
          <a:p>
            <a:pPr marL="350838" lvl="1" indent="-342900" defTabSz="457200">
              <a:spcBef>
                <a:spcPts val="0"/>
              </a:spcBef>
              <a:spcAft>
                <a:spcPts val="6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altLang="en-US" sz="2200" dirty="0" smtClean="0">
                <a:solidFill>
                  <a:srgbClr val="FFFFFF"/>
                </a:solidFill>
                <a:latin typeface="+mn-lt"/>
                <a:ea typeface="ＭＳ Ｐゴシック" charset="0"/>
                <a:cs typeface="Arial" charset="0"/>
              </a:rPr>
              <a:t>Evaluate vulnerability to likely hazards;</a:t>
            </a:r>
            <a:endParaRPr lang="en-US" altLang="en-US" sz="2200" dirty="0">
              <a:solidFill>
                <a:srgbClr val="FFFFFF"/>
              </a:solidFill>
              <a:latin typeface="+mn-lt"/>
              <a:ea typeface="ＭＳ Ｐゴシック" charset="0"/>
              <a:cs typeface="Arial" charset="0"/>
            </a:endParaRPr>
          </a:p>
          <a:p>
            <a:pPr marL="350838" lvl="1" indent="-342900" defTabSz="457200">
              <a:spcBef>
                <a:spcPts val="0"/>
              </a:spcBef>
              <a:spcAft>
                <a:spcPts val="6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altLang="en-US" sz="2200" dirty="0" smtClean="0">
                <a:solidFill>
                  <a:srgbClr val="FFFFFF"/>
                </a:solidFill>
                <a:latin typeface="+mn-lt"/>
                <a:ea typeface="ＭＳ Ｐゴシック" charset="0"/>
                <a:cs typeface="Arial" charset="0"/>
              </a:rPr>
              <a:t>Prioritize those actions that most effectively reduce or avoid future loss.</a:t>
            </a:r>
            <a:endParaRPr lang="en-US" altLang="en-US" sz="2200" dirty="0">
              <a:solidFill>
                <a:srgbClr val="FFFFFF"/>
              </a:solidFill>
              <a:latin typeface="+mn-lt"/>
              <a:ea typeface="ＭＳ Ｐゴシック" charset="0"/>
              <a:cs typeface="Arial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74920" y="3505200"/>
            <a:ext cx="3840480" cy="1600200"/>
          </a:xfrm>
          <a:prstGeom prst="roundRect">
            <a:avLst/>
          </a:prstGeom>
          <a:solidFill>
            <a:srgbClr val="1C4853"/>
          </a:solidFill>
          <a:ln>
            <a:noFill/>
          </a:ln>
          <a:scene3d>
            <a:camera prst="orthographicFront"/>
            <a:lightRig rig="threePt" dir="t"/>
          </a:scene3d>
          <a:sp3d prstMaterial="plastic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A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05669" y="3566636"/>
            <a:ext cx="35789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“If I had an hour to solve a problem I’d spend 55 minutes thinking about the problem and 5 minutes thinking about solutions.”</a:t>
            </a:r>
          </a:p>
          <a:p>
            <a:pPr algn="r"/>
            <a:r>
              <a:rPr lang="en-US" b="1" i="1" dirty="0" smtClean="0">
                <a:solidFill>
                  <a:srgbClr val="E47243"/>
                </a:solidFill>
              </a:rPr>
              <a:t>-Albert Einstein</a:t>
            </a:r>
            <a:endParaRPr lang="en-US" b="1" dirty="0">
              <a:solidFill>
                <a:srgbClr val="E472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829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JF_logo_041008 (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078173" y="0"/>
            <a:ext cx="8065827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2000" b="1" dirty="0" smtClean="0">
                <a:ea typeface="ＭＳ Ｐゴシック" charset="0"/>
              </a:rPr>
              <a:t>3 Step Process</a:t>
            </a:r>
            <a:endParaRPr lang="en-US" sz="2000" b="1" dirty="0">
              <a:ea typeface="ＭＳ Ｐゴシック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90499" y="533400"/>
            <a:ext cx="880110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465138" lvl="1" indent="-457200" defTabSz="457200">
              <a:spcBef>
                <a:spcPts val="0"/>
              </a:spcBef>
              <a:spcAft>
                <a:spcPts val="2400"/>
              </a:spcAft>
              <a:buClr>
                <a:srgbClr val="E47243"/>
              </a:buClr>
              <a:buSzPct val="100000"/>
              <a:buFont typeface="+mj-lt"/>
              <a:buAutoNum type="arabicPeriod"/>
              <a:defRPr/>
            </a:pPr>
            <a:r>
              <a:rPr lang="en-US" altLang="en-US" sz="2400" dirty="0" smtClean="0">
                <a:solidFill>
                  <a:srgbClr val="FFFFFF"/>
                </a:solidFill>
                <a:latin typeface="+mn-lt"/>
                <a:ea typeface="ＭＳ Ｐゴシック" charset="0"/>
                <a:cs typeface="Arial" charset="0"/>
              </a:rPr>
              <a:t>Inundation Extent</a:t>
            </a:r>
            <a:endParaRPr lang="en-US" altLang="en-US" sz="2400" dirty="0">
              <a:solidFill>
                <a:srgbClr val="FFFFFF"/>
              </a:solidFill>
              <a:latin typeface="+mn-lt"/>
              <a:ea typeface="ＭＳ Ｐゴシック" charset="0"/>
              <a:cs typeface="Arial" charset="0"/>
            </a:endParaRPr>
          </a:p>
          <a:p>
            <a:pPr marL="465138" lvl="1" indent="-457200" defTabSz="457200">
              <a:spcBef>
                <a:spcPts val="0"/>
              </a:spcBef>
              <a:spcAft>
                <a:spcPts val="2400"/>
              </a:spcAft>
              <a:buClr>
                <a:srgbClr val="E47243"/>
              </a:buClr>
              <a:buSzPct val="100000"/>
              <a:buFont typeface="+mj-lt"/>
              <a:buAutoNum type="arabicPeriod"/>
              <a:defRPr/>
            </a:pPr>
            <a:r>
              <a:rPr lang="en-US" altLang="en-US" sz="2400" dirty="0" smtClean="0">
                <a:solidFill>
                  <a:srgbClr val="FFFFFF"/>
                </a:solidFill>
                <a:latin typeface="+mn-lt"/>
                <a:ea typeface="ＭＳ Ｐゴシック" charset="0"/>
                <a:cs typeface="Arial" charset="0"/>
              </a:rPr>
              <a:t>Inundation Depth</a:t>
            </a:r>
          </a:p>
          <a:p>
            <a:pPr marL="465138" lvl="1" indent="-457200" defTabSz="457200">
              <a:spcBef>
                <a:spcPts val="0"/>
              </a:spcBef>
              <a:spcAft>
                <a:spcPts val="2400"/>
              </a:spcAft>
              <a:buClr>
                <a:srgbClr val="E47243"/>
              </a:buClr>
              <a:buSzPct val="100000"/>
              <a:buFont typeface="+mj-lt"/>
              <a:buAutoNum type="arabicPeriod"/>
              <a:defRPr/>
            </a:pPr>
            <a:r>
              <a:rPr lang="en-US" altLang="en-US" sz="2400" dirty="0" smtClean="0">
                <a:solidFill>
                  <a:srgbClr val="FFFFFF"/>
                </a:solidFill>
                <a:latin typeface="+mn-lt"/>
                <a:ea typeface="ＭＳ Ｐゴシック" charset="0"/>
                <a:cs typeface="Arial" charset="0"/>
              </a:rPr>
              <a:t>Estimation of Exposure</a:t>
            </a:r>
          </a:p>
        </p:txBody>
      </p:sp>
      <p:sp>
        <p:nvSpPr>
          <p:cNvPr id="2" name="Rectangle 1"/>
          <p:cNvSpPr/>
          <p:nvPr/>
        </p:nvSpPr>
        <p:spPr>
          <a:xfrm>
            <a:off x="4969321" y="5405252"/>
            <a:ext cx="40272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lvl="1" defTabSz="457200">
              <a:spcBef>
                <a:spcPts val="0"/>
              </a:spcBef>
              <a:spcAft>
                <a:spcPts val="2400"/>
              </a:spcAft>
              <a:buClr>
                <a:srgbClr val="E47243"/>
              </a:buClr>
              <a:buSzPct val="100000"/>
              <a:defRPr/>
            </a:pPr>
            <a:r>
              <a:rPr lang="en-US" altLang="en-US" sz="1600" b="1" i="1" dirty="0" smtClean="0">
                <a:latin typeface="Calibri" panose="020F0502020204030204" pitchFamily="34" charset="0"/>
                <a:ea typeface="ＭＳ Ｐゴシック" charset="0"/>
                <a:cs typeface="Arial" charset="0"/>
              </a:rPr>
              <a:t>NOTE:</a:t>
            </a:r>
            <a:r>
              <a:rPr lang="en-US" altLang="en-US" sz="1600" i="1" dirty="0" smtClean="0">
                <a:solidFill>
                  <a:srgbClr val="008080"/>
                </a:solidFill>
                <a:latin typeface="Calibri" panose="020F0502020204030204" pitchFamily="34" charset="0"/>
                <a:ea typeface="ＭＳ Ｐゴシック" charset="0"/>
                <a:cs typeface="Arial" charset="0"/>
              </a:rPr>
              <a:t> SLR </a:t>
            </a:r>
            <a:r>
              <a:rPr lang="en-US" altLang="en-US" sz="1600" i="1" dirty="0">
                <a:solidFill>
                  <a:srgbClr val="008080"/>
                </a:solidFill>
                <a:latin typeface="Calibri" panose="020F0502020204030204" pitchFamily="34" charset="0"/>
                <a:ea typeface="ＭＳ Ｐゴシック" charset="0"/>
                <a:cs typeface="Arial" charset="0"/>
              </a:rPr>
              <a:t>projections from Rutgers </a:t>
            </a:r>
            <a:r>
              <a:rPr lang="en-US" altLang="en-US" sz="1600" i="1" dirty="0" smtClean="0">
                <a:solidFill>
                  <a:srgbClr val="008080"/>
                </a:solidFill>
                <a:latin typeface="Calibri" panose="020F0502020204030204" pitchFamily="34" charset="0"/>
                <a:ea typeface="ＭＳ Ｐゴシック" charset="0"/>
                <a:cs typeface="Arial" charset="0"/>
              </a:rPr>
              <a:t>University</a:t>
            </a:r>
            <a:br>
              <a:rPr lang="en-US" altLang="en-US" sz="1600" i="1" dirty="0" smtClean="0">
                <a:solidFill>
                  <a:srgbClr val="008080"/>
                </a:solidFill>
                <a:latin typeface="Calibri" panose="020F0502020204030204" pitchFamily="34" charset="0"/>
                <a:ea typeface="ＭＳ Ｐゴシック" charset="0"/>
                <a:cs typeface="Arial" charset="0"/>
              </a:rPr>
            </a:br>
            <a:r>
              <a:rPr lang="en-US" sz="1600" i="1" dirty="0" smtClean="0">
                <a:solidFill>
                  <a:srgbClr val="008080"/>
                </a:solidFill>
                <a:latin typeface="Calibri" panose="020F0502020204030204" pitchFamily="34" charset="0"/>
              </a:rPr>
              <a:t>Department </a:t>
            </a:r>
            <a:r>
              <a:rPr lang="en-US" sz="1600" i="1" dirty="0">
                <a:solidFill>
                  <a:srgbClr val="008080"/>
                </a:solidFill>
                <a:latin typeface="Calibri" panose="020F0502020204030204" pitchFamily="34" charset="0"/>
              </a:rPr>
              <a:t>of Earth and Planetary Sciences</a:t>
            </a:r>
            <a:endParaRPr lang="en-US" altLang="en-US" sz="1600" i="1" dirty="0">
              <a:solidFill>
                <a:srgbClr val="008080"/>
              </a:solidFill>
              <a:latin typeface="Calibri" panose="020F0502020204030204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9" name="Shape 281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r="25473"/>
          <a:stretch/>
        </p:blipFill>
        <p:spPr>
          <a:xfrm>
            <a:off x="4482875" y="2758440"/>
            <a:ext cx="4508725" cy="25603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Shape 283"/>
          <p:cNvCxnSpPr/>
          <p:nvPr/>
        </p:nvCxnSpPr>
        <p:spPr>
          <a:xfrm flipV="1">
            <a:off x="8077199" y="4114799"/>
            <a:ext cx="0" cy="533401"/>
          </a:xfrm>
          <a:prstGeom prst="straightConnector1">
            <a:avLst/>
          </a:prstGeom>
          <a:noFill/>
          <a:ln w="25400" cap="flat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pic>
        <p:nvPicPr>
          <p:cNvPr id="11" name="Shape 258"/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l="9749" r="1503"/>
          <a:stretch/>
        </p:blipFill>
        <p:spPr>
          <a:xfrm>
            <a:off x="139475" y="2758440"/>
            <a:ext cx="4159111" cy="25603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hape 260"/>
          <p:cNvCxnSpPr/>
          <p:nvPr/>
        </p:nvCxnSpPr>
        <p:spPr>
          <a:xfrm>
            <a:off x="914400" y="4267200"/>
            <a:ext cx="0" cy="963879"/>
          </a:xfrm>
          <a:prstGeom prst="straightConnector1">
            <a:avLst/>
          </a:prstGeom>
          <a:noFill/>
          <a:ln w="38100" cap="flat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3" name="Shape 261"/>
          <p:cNvCxnSpPr/>
          <p:nvPr/>
        </p:nvCxnSpPr>
        <p:spPr>
          <a:xfrm>
            <a:off x="2362200" y="4749139"/>
            <a:ext cx="0" cy="419099"/>
          </a:xfrm>
          <a:prstGeom prst="straightConnector1">
            <a:avLst/>
          </a:prstGeom>
          <a:noFill/>
          <a:ln w="38100" cap="flat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" name="Shape 263"/>
          <p:cNvCxnSpPr/>
          <p:nvPr/>
        </p:nvCxnSpPr>
        <p:spPr>
          <a:xfrm flipH="1">
            <a:off x="914400" y="5105400"/>
            <a:ext cx="1447800" cy="0"/>
          </a:xfrm>
          <a:prstGeom prst="straightConnector1">
            <a:avLst/>
          </a:prstGeom>
          <a:noFill/>
          <a:ln w="25400" cap="flat">
            <a:solidFill>
              <a:schemeClr val="dk1"/>
            </a:solidFill>
            <a:prstDash val="solid"/>
            <a:round/>
            <a:headEnd type="triangle" w="med" len="lg"/>
            <a:tailEnd type="triangle" w="med" len="lg"/>
          </a:ln>
        </p:spPr>
      </p:cxnSp>
    </p:spTree>
    <p:extLst>
      <p:ext uri="{BB962C8B-B14F-4D97-AF65-F5344CB8AC3E}">
        <p14:creationId xmlns:p14="http://schemas.microsoft.com/office/powerpoint/2010/main" val="2594198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888323"/>
            <a:ext cx="9143999" cy="1100273"/>
          </a:xfrm>
          <a:prstGeom prst="rect">
            <a:avLst/>
          </a:prstGeom>
          <a:effectLst>
            <a:outerShdw blurRad="79375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800"/>
              </a:spcAft>
              <a:defRPr/>
            </a:pPr>
            <a:r>
              <a:rPr lang="en-US" sz="4600" b="1" cap="small" dirty="0" smtClean="0">
                <a:solidFill>
                  <a:srgbClr val="BD5427"/>
                </a:solidFill>
                <a:effectLst>
                  <a:reflection stA="50000" endPos="75000" dist="12700" dir="5400000" sy="-100000" algn="bl" rotWithShape="0"/>
                </a:effectLst>
                <a:latin typeface="Arial"/>
                <a:cs typeface="Arial"/>
              </a:rPr>
              <a:t>Results</a:t>
            </a:r>
            <a:endParaRPr lang="en-US" sz="4600" cap="small" dirty="0">
              <a:solidFill>
                <a:srgbClr val="BD5427"/>
              </a:solidFill>
              <a:effectLst>
                <a:reflection stA="50000" endPos="75000" dist="12700" dir="5400000" sy="-100000" algn="bl" rotWithShape="0"/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81891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Shape 3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119" y="411479"/>
            <a:ext cx="4946072" cy="6400799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Shape 357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Little Egg Harbor Township – Current</a:t>
            </a:r>
          </a:p>
        </p:txBody>
      </p:sp>
      <p:pic>
        <p:nvPicPr>
          <p:cNvPr id="4" name="Picture 3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4466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Shape 3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119" y="411479"/>
            <a:ext cx="4946071" cy="6400799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Shape 364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Little Egg Harbor Township – 2050 SLR</a:t>
            </a:r>
          </a:p>
        </p:txBody>
      </p:sp>
      <p:pic>
        <p:nvPicPr>
          <p:cNvPr id="4" name="Picture 3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5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6796" y="449738"/>
            <a:ext cx="5550408" cy="44165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9926767"/>
              </p:ext>
            </p:extLst>
          </p:nvPr>
        </p:nvGraphicFramePr>
        <p:xfrm>
          <a:off x="1866900" y="518064"/>
          <a:ext cx="5410200" cy="427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Worksheet" r:id="rId4" imgW="4733810" imgH="3743280" progId="Excel.Sheet.12">
                  <p:embed/>
                </p:oleObj>
              </mc:Choice>
              <mc:Fallback>
                <p:oleObj name="Worksheet" r:id="rId4" imgW="4733810" imgH="37432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66900" y="518064"/>
                        <a:ext cx="5410200" cy="427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NJF_logo_041008 (2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hape 380"/>
          <p:cNvSpPr/>
          <p:nvPr/>
        </p:nvSpPr>
        <p:spPr>
          <a:xfrm>
            <a:off x="4953001" y="5382161"/>
            <a:ext cx="3599688" cy="132343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50838" marR="0" lvl="1" indent="-3508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Noto Symbol"/>
              <a:buChar char="▪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Total Exposed Lots: </a:t>
            </a:r>
            <a:r>
              <a:rPr lang="en-US" sz="2000" b="0" i="0" u="none" strike="noStrike" cap="none" baseline="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1,032</a:t>
            </a:r>
            <a:endParaRPr lang="en-US" sz="2000" b="0" i="0" u="none" strike="noStrike" cap="none" baseline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0838" marR="0" lvl="1" indent="-3508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Noto Symbol"/>
              <a:buChar char="▪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 of Total Lots: </a:t>
            </a:r>
            <a:r>
              <a:rPr lang="en-US" sz="2000" b="0" i="0" u="none" strike="noStrike" cap="none" baseline="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8%</a:t>
            </a:r>
            <a:endParaRPr lang="en-US" sz="2000" b="0" i="0" u="none" strike="noStrike" cap="none" baseline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0838" marR="0" lvl="1" indent="-3508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Noto Symbol"/>
              <a:buChar char="▪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Total Exposed Acres: </a:t>
            </a:r>
            <a:r>
              <a:rPr lang="en-US" sz="2000" b="0" i="0" u="none" strike="noStrike" cap="none" baseline="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9,085</a:t>
            </a:r>
            <a:endParaRPr lang="en-US" sz="2000" b="0" i="0" u="none" strike="noStrike" cap="none" baseline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0838" marR="0" lvl="1" indent="-3508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Noto Symbol"/>
              <a:buChar char="▪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 of Total Acres: </a:t>
            </a:r>
            <a:r>
              <a:rPr lang="en-US" sz="2000" b="0" i="0" u="none" strike="noStrike" cap="none" baseline="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31%</a:t>
            </a:r>
            <a:endParaRPr lang="en-US" sz="2000" b="0" i="0" u="none" strike="noStrike" cap="none" baseline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Shape 382"/>
          <p:cNvSpPr/>
          <p:nvPr/>
        </p:nvSpPr>
        <p:spPr>
          <a:xfrm>
            <a:off x="4953000" y="4924793"/>
            <a:ext cx="2666999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600"/>
              </a:spcAft>
              <a:buSzPct val="25000"/>
              <a:buNone/>
            </a:pPr>
            <a:r>
              <a:rPr lang="en-US" sz="2800" b="1" i="0" u="none" strike="noStrike" cap="none" baseline="0">
                <a:solidFill>
                  <a:srgbClr val="BD5427"/>
                </a:solidFill>
                <a:latin typeface="Calibri"/>
                <a:ea typeface="Calibri"/>
                <a:cs typeface="Calibri"/>
                <a:sym typeface="Calibri"/>
              </a:rPr>
              <a:t>The Bottom Line</a:t>
            </a:r>
          </a:p>
        </p:txBody>
      </p:sp>
      <p:sp>
        <p:nvSpPr>
          <p:cNvPr id="11" name="Shape 379"/>
          <p:cNvSpPr txBox="1"/>
          <p:nvPr/>
        </p:nvSpPr>
        <p:spPr>
          <a:xfrm>
            <a:off x="609600" y="0"/>
            <a:ext cx="8534399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Little Egg Harbor Township – 2050 </a:t>
            </a:r>
            <a:r>
              <a:rPr lang="en-US" dirty="0" smtClean="0"/>
              <a:t>SLR </a:t>
            </a:r>
            <a:r>
              <a:rPr lang="en-US" dirty="0"/>
              <a:t>Scenario, Parcels</a:t>
            </a:r>
          </a:p>
        </p:txBody>
      </p:sp>
    </p:spTree>
    <p:extLst>
      <p:ext uri="{BB962C8B-B14F-4D97-AF65-F5344CB8AC3E}">
        <p14:creationId xmlns:p14="http://schemas.microsoft.com/office/powerpoint/2010/main" val="37487442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14272" y="457200"/>
            <a:ext cx="6281928" cy="46451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958173"/>
              </p:ext>
            </p:extLst>
          </p:nvPr>
        </p:nvGraphicFramePr>
        <p:xfrm>
          <a:off x="1477170" y="527124"/>
          <a:ext cx="6146800" cy="450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5" name="Worksheet" r:id="rId4" imgW="5467221" imgH="4010040" progId="Excel.Sheet.12">
                  <p:embed/>
                </p:oleObj>
              </mc:Choice>
              <mc:Fallback>
                <p:oleObj name="Worksheet" r:id="rId4" imgW="5467221" imgH="40100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7170" y="527124"/>
                        <a:ext cx="6146800" cy="450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09601" y="0"/>
            <a:ext cx="8534400" cy="365760"/>
          </a:xfrm>
          <a:prstGeom prst="rect">
            <a:avLst/>
          </a:prstGeom>
          <a:noFill/>
          <a:ln>
            <a:noFill/>
          </a:ln>
          <a:extLst/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Little Egg Harbor Township – 2050 SLR </a:t>
            </a:r>
            <a:r>
              <a:rPr lang="en-US" dirty="0" smtClean="0"/>
              <a:t>Scenario</a:t>
            </a:r>
            <a:r>
              <a:rPr lang="en-US" dirty="0"/>
              <a:t>, Value</a:t>
            </a:r>
          </a:p>
        </p:txBody>
      </p:sp>
      <p:pic>
        <p:nvPicPr>
          <p:cNvPr id="10" name="Picture 9" descr="NJF_logo_041008 (2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098851" y="5334000"/>
            <a:ext cx="2667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800" b="1" dirty="0" smtClean="0">
                <a:solidFill>
                  <a:srgbClr val="BD5427"/>
                </a:solidFill>
                <a:latin typeface="Calibri" pitchFamily="34" charset="0"/>
              </a:rPr>
              <a:t>The Bottom Line</a:t>
            </a:r>
            <a:endParaRPr lang="en-US" altLang="en-US" sz="2800" b="1" dirty="0">
              <a:solidFill>
                <a:srgbClr val="BD5427"/>
              </a:solidFill>
              <a:latin typeface="Calibri" pitchFamily="34" charset="0"/>
            </a:endParaRPr>
          </a:p>
        </p:txBody>
      </p:sp>
      <p:sp>
        <p:nvSpPr>
          <p:cNvPr id="9" name="Shape 389"/>
          <p:cNvSpPr/>
          <p:nvPr/>
        </p:nvSpPr>
        <p:spPr>
          <a:xfrm>
            <a:off x="4096512" y="5791367"/>
            <a:ext cx="5047488" cy="707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50838" marR="0" lvl="1" indent="-3508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Noto Symbol"/>
              <a:buChar char="▪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Exposed Net Taxable Value: </a:t>
            </a:r>
            <a:r>
              <a:rPr lang="en-US" sz="2000" b="0" i="0" u="none" strike="noStrike" cap="none" baseline="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$237.5 </a:t>
            </a: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million</a:t>
            </a:r>
          </a:p>
          <a:p>
            <a:pPr marL="350838" marR="0" lvl="1" indent="-3508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Noto Symbol"/>
              <a:buChar char="▪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 of Total Value: </a:t>
            </a:r>
            <a:r>
              <a:rPr lang="en-US" sz="2000" b="0" i="0" u="none" strike="noStrike" cap="none" baseline="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8%</a:t>
            </a:r>
            <a:endParaRPr lang="en-US" sz="2000" b="0" i="0" u="none" strike="noStrike" cap="none" baseline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92726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441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Tuckerton Borough - Current</a:t>
            </a:r>
          </a:p>
        </p:txBody>
      </p:sp>
      <p:pic>
        <p:nvPicPr>
          <p:cNvPr id="442" name="Shape 4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120" y="411479"/>
            <a:ext cx="4946072" cy="640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7409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Tuckerton Borough – 2050 SLR</a:t>
            </a:r>
          </a:p>
        </p:txBody>
      </p:sp>
      <p:pic>
        <p:nvPicPr>
          <p:cNvPr id="448" name="Shape 4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120" y="411479"/>
            <a:ext cx="4946071" cy="640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915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81200" y="667512"/>
            <a:ext cx="5632704" cy="3749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1714987"/>
              </p:ext>
            </p:extLst>
          </p:nvPr>
        </p:nvGraphicFramePr>
        <p:xfrm>
          <a:off x="2027365" y="706882"/>
          <a:ext cx="5540375" cy="367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9" name="Worksheet" r:id="rId4" imgW="4848346" imgH="3210030" progId="Excel.Sheet.12">
                  <p:embed/>
                </p:oleObj>
              </mc:Choice>
              <mc:Fallback>
                <p:oleObj name="Worksheet" r:id="rId4" imgW="4848346" imgH="32100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27365" y="706882"/>
                        <a:ext cx="5540375" cy="367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09601" y="0"/>
            <a:ext cx="8534400" cy="365760"/>
          </a:xfrm>
          <a:prstGeom prst="rect">
            <a:avLst/>
          </a:prstGeom>
          <a:noFill/>
          <a:ln>
            <a:noFill/>
          </a:ln>
          <a:extLst/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Tuckerton Borough – 2050 SLR </a:t>
            </a:r>
            <a:r>
              <a:rPr lang="en-US" dirty="0" smtClean="0"/>
              <a:t>Scenario</a:t>
            </a:r>
            <a:r>
              <a:rPr lang="en-US" dirty="0"/>
              <a:t>, Parcels</a:t>
            </a:r>
          </a:p>
        </p:txBody>
      </p:sp>
      <p:sp>
        <p:nvSpPr>
          <p:cNvPr id="6" name="Rectangle 5"/>
          <p:cNvSpPr/>
          <p:nvPr/>
        </p:nvSpPr>
        <p:spPr>
          <a:xfrm>
            <a:off x="4096512" y="5330952"/>
            <a:ext cx="42092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0838" lvl="1" indent="-342900" defTabSz="45720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Wingdings" charset="2"/>
              <a:buChar char="§"/>
              <a:defRPr/>
            </a:pPr>
            <a:r>
              <a:rPr lang="en-US" sz="2000" dirty="0" smtClean="0">
                <a:latin typeface="Calibri" panose="020F0502020204030204" pitchFamily="34" charset="0"/>
              </a:rPr>
              <a:t>Total Exposed Lots: 620</a:t>
            </a:r>
            <a:endParaRPr lang="en-US" sz="2000" dirty="0">
              <a:latin typeface="Calibri" panose="020F0502020204030204" pitchFamily="34" charset="0"/>
            </a:endParaRPr>
          </a:p>
          <a:p>
            <a:pPr marL="350838" lvl="1" indent="-342900" defTabSz="45720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Wingdings" charset="2"/>
              <a:buChar char="§"/>
              <a:defRPr/>
            </a:pPr>
            <a:r>
              <a:rPr lang="en-US" sz="2000" dirty="0" smtClean="0">
                <a:latin typeface="Calibri" panose="020F0502020204030204" pitchFamily="34" charset="0"/>
              </a:rPr>
              <a:t>% of Total Lots: 28%</a:t>
            </a:r>
            <a:endParaRPr lang="en-US" sz="2000" dirty="0">
              <a:latin typeface="Calibri" panose="020F0502020204030204" pitchFamily="34" charset="0"/>
            </a:endParaRPr>
          </a:p>
          <a:p>
            <a:pPr marL="350838" lvl="1" indent="-342900" defTabSz="45720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Wingdings" charset="2"/>
              <a:buChar char="§"/>
              <a:defRPr/>
            </a:pPr>
            <a:r>
              <a:rPr lang="en-US" sz="2000" dirty="0" smtClean="0">
                <a:latin typeface="Calibri" panose="020F0502020204030204" pitchFamily="34" charset="0"/>
              </a:rPr>
              <a:t>Total Exposed Acres: 1,131</a:t>
            </a:r>
            <a:endParaRPr lang="en-US" sz="2000" dirty="0">
              <a:latin typeface="Calibri" panose="020F0502020204030204" pitchFamily="34" charset="0"/>
            </a:endParaRPr>
          </a:p>
          <a:p>
            <a:pPr marL="350838" lvl="1" indent="-342900" defTabSz="45720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Wingdings" charset="2"/>
              <a:buChar char="§"/>
              <a:defRPr/>
            </a:pPr>
            <a:r>
              <a:rPr lang="en-US" sz="2000" dirty="0" smtClean="0">
                <a:latin typeface="Calibri" panose="020F0502020204030204" pitchFamily="34" charset="0"/>
              </a:rPr>
              <a:t>% of Total Acres: 55%</a:t>
            </a:r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7" name="Picture 6" descr="NJF_logo_041008 (2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096512" y="4873752"/>
            <a:ext cx="2667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800" b="1" dirty="0" smtClean="0">
                <a:solidFill>
                  <a:srgbClr val="BD5427"/>
                </a:solidFill>
                <a:latin typeface="Calibri" panose="020F0502020204030204" pitchFamily="34" charset="0"/>
              </a:rPr>
              <a:t>The Bottom Line</a:t>
            </a:r>
            <a:endParaRPr lang="en-US" altLang="en-US" sz="2800" b="1" dirty="0">
              <a:solidFill>
                <a:srgbClr val="BD5427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7652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19200" y="665508"/>
            <a:ext cx="6976872" cy="39959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7252205"/>
              </p:ext>
            </p:extLst>
          </p:nvPr>
        </p:nvGraphicFramePr>
        <p:xfrm>
          <a:off x="1263650" y="709613"/>
          <a:ext cx="6888163" cy="3906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3" name="Worksheet" r:id="rId4" imgW="6124454" imgH="3476520" progId="Excel.Sheet.12">
                  <p:embed/>
                </p:oleObj>
              </mc:Choice>
              <mc:Fallback>
                <p:oleObj name="Worksheet" r:id="rId4" imgW="6124454" imgH="34765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63650" y="709613"/>
                        <a:ext cx="6888163" cy="3906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4096512" y="5334167"/>
            <a:ext cx="4953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0838" lvl="1" indent="-342900" defTabSz="45720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Wingdings" charset="2"/>
              <a:buChar char="§"/>
              <a:defRPr/>
            </a:pPr>
            <a:r>
              <a:rPr lang="en-US" sz="2000" dirty="0" smtClean="0">
                <a:latin typeface="Calibri" panose="020F0502020204030204" pitchFamily="34" charset="0"/>
              </a:rPr>
              <a:t>Exposed Net Taxable Value: $135.4 million</a:t>
            </a:r>
            <a:endParaRPr lang="en-US" sz="2000" dirty="0">
              <a:latin typeface="Calibri" panose="020F0502020204030204" pitchFamily="34" charset="0"/>
            </a:endParaRPr>
          </a:p>
          <a:p>
            <a:pPr marL="350838" lvl="1" indent="-342900" defTabSz="45720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Wingdings" charset="2"/>
              <a:buChar char="§"/>
              <a:defRPr/>
            </a:pPr>
            <a:r>
              <a:rPr lang="en-US" sz="2000" dirty="0" smtClean="0">
                <a:latin typeface="Calibri" panose="020F0502020204030204" pitchFamily="34" charset="0"/>
              </a:rPr>
              <a:t>% of Total Value: 30%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09601" y="0"/>
            <a:ext cx="8534400" cy="365760"/>
          </a:xfrm>
          <a:prstGeom prst="rect">
            <a:avLst/>
          </a:prstGeom>
          <a:noFill/>
          <a:ln>
            <a:noFill/>
          </a:ln>
          <a:extLst/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Tuckerton Borough – 2050 SLR </a:t>
            </a:r>
            <a:r>
              <a:rPr lang="en-US" dirty="0" smtClean="0"/>
              <a:t>Scenario</a:t>
            </a:r>
            <a:r>
              <a:rPr lang="en-US" dirty="0"/>
              <a:t>, Value</a:t>
            </a:r>
          </a:p>
        </p:txBody>
      </p:sp>
      <p:pic>
        <p:nvPicPr>
          <p:cNvPr id="10" name="Picture 9" descr="NJF_logo_041008 (2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096512" y="4876800"/>
            <a:ext cx="2667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800" b="1" dirty="0" smtClean="0">
                <a:solidFill>
                  <a:srgbClr val="BD5427"/>
                </a:solidFill>
                <a:latin typeface="Calibri" panose="020F0502020204030204" pitchFamily="34" charset="0"/>
              </a:rPr>
              <a:t>The Bottom Line</a:t>
            </a:r>
            <a:endParaRPr lang="en-US" altLang="en-US" sz="2800" b="1" dirty="0">
              <a:solidFill>
                <a:srgbClr val="BD5427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8011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888323"/>
            <a:ext cx="9143999" cy="1100273"/>
          </a:xfrm>
          <a:prstGeom prst="rect">
            <a:avLst/>
          </a:prstGeom>
          <a:effectLst>
            <a:outerShdw blurRad="79375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800"/>
              </a:spcAft>
              <a:defRPr/>
            </a:pPr>
            <a:r>
              <a:rPr lang="en-US" sz="4600" b="1" cap="small" dirty="0" smtClean="0">
                <a:solidFill>
                  <a:srgbClr val="BD5427"/>
                </a:solidFill>
                <a:effectLst>
                  <a:reflection stA="50000" endPos="75000" dist="12700" dir="5400000" sy="-100000" algn="bl" rotWithShape="0"/>
                </a:effectLst>
                <a:latin typeface="Arial"/>
                <a:cs typeface="Arial"/>
              </a:rPr>
              <a:t>Results Continued</a:t>
            </a:r>
            <a:endParaRPr lang="en-US" sz="4600" cap="small" dirty="0">
              <a:solidFill>
                <a:srgbClr val="BD5427"/>
              </a:solidFill>
              <a:effectLst>
                <a:reflection stA="50000" endPos="75000" dist="12700" dir="5400000" sy="-100000" algn="bl" rotWithShape="0"/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342546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Shape 3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119" y="411479"/>
            <a:ext cx="4946072" cy="6400799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Shape 357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Little Egg Harbor </a:t>
            </a:r>
            <a:r>
              <a:rPr lang="en-US" dirty="0" smtClean="0"/>
              <a:t>Township – </a:t>
            </a:r>
            <a:r>
              <a:rPr lang="en-US" dirty="0"/>
              <a:t>Current</a:t>
            </a:r>
          </a:p>
        </p:txBody>
      </p:sp>
      <p:pic>
        <p:nvPicPr>
          <p:cNvPr id="4" name="Picture 3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8071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Shape 3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119" y="411479"/>
            <a:ext cx="4946071" cy="6400799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Shape 364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Little Egg Harbor Township – 2050 SLR</a:t>
            </a:r>
          </a:p>
        </p:txBody>
      </p:sp>
      <p:pic>
        <p:nvPicPr>
          <p:cNvPr id="4" name="Picture 3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51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Shape 370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64" y="411480"/>
            <a:ext cx="4946071" cy="6400797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Shape 371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Little Egg Harbor Township – 2050 SLR/1% Storm</a:t>
            </a:r>
          </a:p>
        </p:txBody>
      </p:sp>
      <p:pic>
        <p:nvPicPr>
          <p:cNvPr id="4" name="Picture 3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06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6796" y="449738"/>
            <a:ext cx="5550408" cy="44165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639116"/>
              </p:ext>
            </p:extLst>
          </p:nvPr>
        </p:nvGraphicFramePr>
        <p:xfrm>
          <a:off x="1866900" y="518064"/>
          <a:ext cx="5410200" cy="427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4" name="Worksheet" r:id="rId4" imgW="4733953" imgH="3743439" progId="Excel.Sheet.12">
                  <p:embed/>
                </p:oleObj>
              </mc:Choice>
              <mc:Fallback>
                <p:oleObj name="Worksheet" r:id="rId4" imgW="4733953" imgH="37434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66900" y="518064"/>
                        <a:ext cx="5410200" cy="427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NJF_logo_041008 (2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hape 380"/>
          <p:cNvSpPr/>
          <p:nvPr/>
        </p:nvSpPr>
        <p:spPr>
          <a:xfrm>
            <a:off x="4953001" y="5382161"/>
            <a:ext cx="3599688" cy="132343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50838" marR="0" lvl="1" indent="-3508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Noto Symbol"/>
              <a:buChar char="▪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Total Exposed Lots: 4,711</a:t>
            </a:r>
          </a:p>
          <a:p>
            <a:pPr marL="350838" marR="0" lvl="1" indent="-3508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Noto Symbol"/>
              <a:buChar char="▪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 of Total Lots: 36%</a:t>
            </a:r>
          </a:p>
          <a:p>
            <a:pPr marL="350838" marR="0" lvl="1" indent="-3508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Noto Symbol"/>
              <a:buChar char="▪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Total Exposed Acres: 9,909</a:t>
            </a:r>
          </a:p>
          <a:p>
            <a:pPr marL="350838" marR="0" lvl="1" indent="-3508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Noto Symbol"/>
              <a:buChar char="▪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 of Total Acres: 34%</a:t>
            </a:r>
          </a:p>
        </p:txBody>
      </p:sp>
      <p:sp>
        <p:nvSpPr>
          <p:cNvPr id="10" name="Shape 382"/>
          <p:cNvSpPr/>
          <p:nvPr/>
        </p:nvSpPr>
        <p:spPr>
          <a:xfrm>
            <a:off x="4953000" y="4924793"/>
            <a:ext cx="2666999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600"/>
              </a:spcAft>
              <a:buSzPct val="25000"/>
              <a:buNone/>
            </a:pPr>
            <a:r>
              <a:rPr lang="en-US" sz="2800" b="1" i="0" u="none" strike="noStrike" cap="none" baseline="0">
                <a:solidFill>
                  <a:srgbClr val="BD5427"/>
                </a:solidFill>
                <a:latin typeface="Calibri"/>
                <a:ea typeface="Calibri"/>
                <a:cs typeface="Calibri"/>
                <a:sym typeface="Calibri"/>
              </a:rPr>
              <a:t>The Bottom Line</a:t>
            </a:r>
          </a:p>
        </p:txBody>
      </p:sp>
      <p:sp>
        <p:nvSpPr>
          <p:cNvPr id="11" name="Shape 379"/>
          <p:cNvSpPr txBox="1"/>
          <p:nvPr/>
        </p:nvSpPr>
        <p:spPr>
          <a:xfrm>
            <a:off x="609600" y="0"/>
            <a:ext cx="8534399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Little Egg Harbor Township – </a:t>
            </a:r>
            <a:r>
              <a:rPr lang="en-US" dirty="0" smtClean="0"/>
              <a:t>2050 SLR/1% Storm, Parcels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3473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14272" y="457200"/>
            <a:ext cx="6281928" cy="46451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1565272"/>
              </p:ext>
            </p:extLst>
          </p:nvPr>
        </p:nvGraphicFramePr>
        <p:xfrm>
          <a:off x="1477170" y="527124"/>
          <a:ext cx="6146800" cy="450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Worksheet" r:id="rId4" imgW="5467382" imgH="4010133" progId="Excel.Sheet.12">
                  <p:embed/>
                </p:oleObj>
              </mc:Choice>
              <mc:Fallback>
                <p:oleObj name="Worksheet" r:id="rId4" imgW="5467382" imgH="401013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7170" y="527124"/>
                        <a:ext cx="6146800" cy="450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09601" y="0"/>
            <a:ext cx="8534400" cy="365760"/>
          </a:xfrm>
          <a:prstGeom prst="rect">
            <a:avLst/>
          </a:prstGeom>
          <a:noFill/>
          <a:ln>
            <a:noFill/>
          </a:ln>
          <a:extLst/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Little Egg Harbor Township – </a:t>
            </a:r>
            <a:r>
              <a:rPr lang="en-US" dirty="0" smtClean="0"/>
              <a:t>2050 </a:t>
            </a:r>
            <a:r>
              <a:rPr lang="en-US" dirty="0"/>
              <a:t>SLR/1% Storm, Value</a:t>
            </a:r>
          </a:p>
        </p:txBody>
      </p:sp>
      <p:pic>
        <p:nvPicPr>
          <p:cNvPr id="10" name="Picture 9" descr="NJF_logo_041008 (2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098851" y="5334000"/>
            <a:ext cx="2667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800" b="1" dirty="0" smtClean="0">
                <a:solidFill>
                  <a:srgbClr val="BD5427"/>
                </a:solidFill>
                <a:latin typeface="Calibri" pitchFamily="34" charset="0"/>
              </a:rPr>
              <a:t>The Bottom Line</a:t>
            </a:r>
            <a:endParaRPr lang="en-US" altLang="en-US" sz="2800" b="1" dirty="0">
              <a:solidFill>
                <a:srgbClr val="BD5427"/>
              </a:solidFill>
              <a:latin typeface="Calibri" pitchFamily="34" charset="0"/>
            </a:endParaRPr>
          </a:p>
        </p:txBody>
      </p:sp>
      <p:sp>
        <p:nvSpPr>
          <p:cNvPr id="9" name="Shape 389"/>
          <p:cNvSpPr/>
          <p:nvPr/>
        </p:nvSpPr>
        <p:spPr>
          <a:xfrm>
            <a:off x="4096512" y="5791367"/>
            <a:ext cx="5047488" cy="707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50838" marR="0" lvl="1" indent="-3508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Noto Symbol"/>
              <a:buChar char="▪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Exposed Net Taxable Value: </a:t>
            </a:r>
            <a:r>
              <a:rPr lang="en-US" sz="2000" b="0" i="0" u="none" strike="noStrike" cap="none" baseline="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$884.7 </a:t>
            </a: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million</a:t>
            </a:r>
          </a:p>
          <a:p>
            <a:pPr marL="350838" marR="0" lvl="1" indent="-350838" algn="l" rtl="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Noto Symbol"/>
              <a:buChar char="▪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 of Total Value: 32%</a:t>
            </a:r>
          </a:p>
        </p:txBody>
      </p:sp>
    </p:spTree>
    <p:extLst>
      <p:ext uri="{BB962C8B-B14F-4D97-AF65-F5344CB8AC3E}">
        <p14:creationId xmlns:p14="http://schemas.microsoft.com/office/powerpoint/2010/main" val="390245340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441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Tuckerton Borough - Current</a:t>
            </a:r>
          </a:p>
        </p:txBody>
      </p:sp>
      <p:pic>
        <p:nvPicPr>
          <p:cNvPr id="442" name="Shape 4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120" y="411479"/>
            <a:ext cx="4946072" cy="640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47310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Tuckerton Borough – 2050 SLR</a:t>
            </a:r>
          </a:p>
        </p:txBody>
      </p:sp>
      <p:pic>
        <p:nvPicPr>
          <p:cNvPr id="448" name="Shape 4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120" y="411479"/>
            <a:ext cx="4946071" cy="640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75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Tuckerton Borough – 2050 SLR/1% Storm</a:t>
            </a:r>
          </a:p>
        </p:txBody>
      </p:sp>
      <p:pic>
        <p:nvPicPr>
          <p:cNvPr id="455" name="Shape 455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0" y="411480"/>
            <a:ext cx="4946070" cy="6400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27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81200" y="667512"/>
            <a:ext cx="5632704" cy="3749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78412"/>
              </p:ext>
            </p:extLst>
          </p:nvPr>
        </p:nvGraphicFramePr>
        <p:xfrm>
          <a:off x="2027365" y="706882"/>
          <a:ext cx="5540375" cy="367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7" name="Worksheet" r:id="rId4" imgW="4848346" imgH="3210030" progId="Excel.Sheet.12">
                  <p:embed/>
                </p:oleObj>
              </mc:Choice>
              <mc:Fallback>
                <p:oleObj name="Worksheet" r:id="rId4" imgW="4848346" imgH="32100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27365" y="706882"/>
                        <a:ext cx="5540375" cy="367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09601" y="0"/>
            <a:ext cx="8534400" cy="365760"/>
          </a:xfrm>
          <a:prstGeom prst="rect">
            <a:avLst/>
          </a:prstGeom>
          <a:noFill/>
          <a:ln>
            <a:noFill/>
          </a:ln>
          <a:extLst/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Tuckerton Borough - 2050 SLR /1% Flood Scenario, Parcels</a:t>
            </a:r>
          </a:p>
        </p:txBody>
      </p:sp>
      <p:sp>
        <p:nvSpPr>
          <p:cNvPr id="6" name="Rectangle 5"/>
          <p:cNvSpPr/>
          <p:nvPr/>
        </p:nvSpPr>
        <p:spPr>
          <a:xfrm>
            <a:off x="4096512" y="5330952"/>
            <a:ext cx="42092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0838" lvl="1" indent="-342900" defTabSz="45720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Wingdings" charset="2"/>
              <a:buChar char="§"/>
              <a:defRPr/>
            </a:pPr>
            <a:r>
              <a:rPr lang="en-US" sz="2000" dirty="0" smtClean="0">
                <a:latin typeface="Calibri" panose="020F0502020204030204" pitchFamily="34" charset="0"/>
              </a:rPr>
              <a:t>Total Exposed Lots: 1,219</a:t>
            </a:r>
            <a:endParaRPr lang="en-US" sz="2000" dirty="0">
              <a:latin typeface="Calibri" panose="020F0502020204030204" pitchFamily="34" charset="0"/>
            </a:endParaRPr>
          </a:p>
          <a:p>
            <a:pPr marL="350838" lvl="1" indent="-342900" defTabSz="45720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Wingdings" charset="2"/>
              <a:buChar char="§"/>
              <a:defRPr/>
            </a:pPr>
            <a:r>
              <a:rPr lang="en-US" sz="2000" dirty="0" smtClean="0">
                <a:latin typeface="Calibri" panose="020F0502020204030204" pitchFamily="34" charset="0"/>
              </a:rPr>
              <a:t>% of Total Lots: 55%</a:t>
            </a:r>
            <a:endParaRPr lang="en-US" sz="2000" dirty="0">
              <a:latin typeface="Calibri" panose="020F0502020204030204" pitchFamily="34" charset="0"/>
            </a:endParaRPr>
          </a:p>
          <a:p>
            <a:pPr marL="350838" lvl="1" indent="-342900" defTabSz="45720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Wingdings" charset="2"/>
              <a:buChar char="§"/>
              <a:defRPr/>
            </a:pPr>
            <a:r>
              <a:rPr lang="en-US" sz="2000" dirty="0" smtClean="0">
                <a:latin typeface="Calibri" panose="020F0502020204030204" pitchFamily="34" charset="0"/>
              </a:rPr>
              <a:t>Total Exposed Acres: 1,357</a:t>
            </a:r>
            <a:endParaRPr lang="en-US" sz="2000" dirty="0">
              <a:latin typeface="Calibri" panose="020F0502020204030204" pitchFamily="34" charset="0"/>
            </a:endParaRPr>
          </a:p>
          <a:p>
            <a:pPr marL="350838" lvl="1" indent="-342900" defTabSz="45720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Wingdings" charset="2"/>
              <a:buChar char="§"/>
              <a:defRPr/>
            </a:pPr>
            <a:r>
              <a:rPr lang="en-US" sz="2000" dirty="0" smtClean="0">
                <a:latin typeface="Calibri" panose="020F0502020204030204" pitchFamily="34" charset="0"/>
              </a:rPr>
              <a:t>% of Total Acres: 66%</a:t>
            </a:r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7" name="Picture 6" descr="NJF_logo_041008 (2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096512" y="4873752"/>
            <a:ext cx="2667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800" b="1" dirty="0" smtClean="0">
                <a:solidFill>
                  <a:srgbClr val="BD5427"/>
                </a:solidFill>
                <a:latin typeface="Calibri" panose="020F0502020204030204" pitchFamily="34" charset="0"/>
              </a:rPr>
              <a:t>The Bottom Line</a:t>
            </a:r>
            <a:endParaRPr lang="en-US" altLang="en-US" sz="2800" b="1" dirty="0">
              <a:solidFill>
                <a:srgbClr val="BD5427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6100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19200" y="665508"/>
            <a:ext cx="6976872" cy="39959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0727944"/>
              </p:ext>
            </p:extLst>
          </p:nvPr>
        </p:nvGraphicFramePr>
        <p:xfrm>
          <a:off x="1263555" y="710054"/>
          <a:ext cx="6888163" cy="3906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1" name="Worksheet" r:id="rId4" imgW="6124454" imgH="3476520" progId="Excel.Sheet.12">
                  <p:embed/>
                </p:oleObj>
              </mc:Choice>
              <mc:Fallback>
                <p:oleObj name="Worksheet" r:id="rId4" imgW="6124454" imgH="34765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63555" y="710054"/>
                        <a:ext cx="6888163" cy="3906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4096512" y="5334167"/>
            <a:ext cx="4953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0838" lvl="1" indent="-342900" defTabSz="45720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Wingdings" charset="2"/>
              <a:buChar char="§"/>
              <a:defRPr/>
            </a:pPr>
            <a:r>
              <a:rPr lang="en-US" sz="2000" dirty="0" smtClean="0">
                <a:latin typeface="Calibri" panose="020F0502020204030204" pitchFamily="34" charset="0"/>
              </a:rPr>
              <a:t>Exposed Net Taxable Value: $224.4 million</a:t>
            </a:r>
            <a:endParaRPr lang="en-US" sz="2000" dirty="0">
              <a:latin typeface="Calibri" panose="020F0502020204030204" pitchFamily="34" charset="0"/>
            </a:endParaRPr>
          </a:p>
          <a:p>
            <a:pPr marL="350838" lvl="1" indent="-342900" defTabSz="457200">
              <a:spcBef>
                <a:spcPts val="0"/>
              </a:spcBef>
              <a:spcAft>
                <a:spcPts val="0"/>
              </a:spcAft>
              <a:buClr>
                <a:srgbClr val="44676E"/>
              </a:buClr>
              <a:buSzPct val="125000"/>
              <a:buFont typeface="Wingdings" charset="2"/>
              <a:buChar char="§"/>
              <a:defRPr/>
            </a:pPr>
            <a:r>
              <a:rPr lang="en-US" sz="2000" dirty="0" smtClean="0">
                <a:latin typeface="Calibri" panose="020F0502020204030204" pitchFamily="34" charset="0"/>
              </a:rPr>
              <a:t>% of Total Value: 50%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09601" y="0"/>
            <a:ext cx="8534400" cy="365760"/>
          </a:xfrm>
          <a:prstGeom prst="rect">
            <a:avLst/>
          </a:prstGeom>
          <a:noFill/>
          <a:ln>
            <a:noFill/>
          </a:ln>
          <a:extLst/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Tuckerton Borough - 2050 SLR /1% Flood Scenario, Value</a:t>
            </a:r>
          </a:p>
        </p:txBody>
      </p:sp>
      <p:pic>
        <p:nvPicPr>
          <p:cNvPr id="10" name="Picture 9" descr="NJF_logo_041008 (2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096512" y="4876800"/>
            <a:ext cx="2667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800" b="1" dirty="0" smtClean="0">
                <a:solidFill>
                  <a:srgbClr val="BD5427"/>
                </a:solidFill>
                <a:latin typeface="Calibri" panose="020F0502020204030204" pitchFamily="34" charset="0"/>
              </a:rPr>
              <a:t>The Bottom Line</a:t>
            </a:r>
            <a:endParaRPr lang="en-US" altLang="en-US" sz="2800" b="1" dirty="0">
              <a:solidFill>
                <a:srgbClr val="BD5427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1533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Shape 623"/>
          <p:cNvSpPr txBox="1"/>
          <p:nvPr/>
        </p:nvSpPr>
        <p:spPr>
          <a:xfrm>
            <a:off x="1143000" y="5715000"/>
            <a:ext cx="7168443" cy="8302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 b="1" i="0" u="none" strike="noStrike" cap="none" baseline="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Insanity:</a:t>
            </a:r>
            <a:r>
              <a:rPr lang="en-US" sz="2400" b="0" i="0" u="none" strike="noStrike" cap="none" baseline="0" dirty="0">
                <a:solidFill>
                  <a:srgbClr val="44676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baseline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doing the same thing over and over again and expecting different results</a:t>
            </a:r>
          </a:p>
        </p:txBody>
      </p:sp>
      <p:pic>
        <p:nvPicPr>
          <p:cNvPr id="624" name="Shape 6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9675" y="457200"/>
            <a:ext cx="4205288" cy="5257799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Shape 625"/>
          <p:cNvSpPr txBox="1"/>
          <p:nvPr/>
        </p:nvSpPr>
        <p:spPr>
          <a:xfrm>
            <a:off x="152400" y="0"/>
            <a:ext cx="8991600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Time for a new approach</a:t>
            </a:r>
          </a:p>
        </p:txBody>
      </p:sp>
      <p:pic>
        <p:nvPicPr>
          <p:cNvPr id="8" name="Picture 7" descr="NJF_logo_041008 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6096000"/>
            <a:ext cx="665019" cy="6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4537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888323"/>
            <a:ext cx="9143999" cy="1100273"/>
          </a:xfrm>
          <a:prstGeom prst="rect">
            <a:avLst/>
          </a:prstGeom>
          <a:effectLst>
            <a:outerShdw blurRad="79375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800"/>
              </a:spcAft>
              <a:defRPr/>
            </a:pPr>
            <a:r>
              <a:rPr lang="en-US" sz="4600" b="1" cap="small" dirty="0" smtClean="0">
                <a:solidFill>
                  <a:srgbClr val="BD5427"/>
                </a:solidFill>
                <a:effectLst>
                  <a:reflection stA="50000" endPos="75000" dist="12700" dir="5400000" sy="-100000" algn="bl" rotWithShape="0"/>
                </a:effectLst>
                <a:latin typeface="Arial"/>
                <a:cs typeface="Arial"/>
              </a:rPr>
              <a:t>Community Survey</a:t>
            </a:r>
            <a:endParaRPr lang="en-US" sz="4600" cap="small" dirty="0">
              <a:solidFill>
                <a:srgbClr val="BD5427"/>
              </a:solidFill>
              <a:effectLst>
                <a:reflection stA="50000" endPos="75000" dist="12700" dir="5400000" sy="-100000" algn="bl" rotWithShape="0"/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13830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888323"/>
            <a:ext cx="9143999" cy="1100273"/>
          </a:xfrm>
          <a:prstGeom prst="rect">
            <a:avLst/>
          </a:prstGeom>
          <a:effectLst>
            <a:outerShdw blurRad="79375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800"/>
              </a:spcAft>
              <a:defRPr/>
            </a:pPr>
            <a:r>
              <a:rPr lang="en-US" sz="4600" b="1" cap="small" dirty="0" smtClean="0">
                <a:solidFill>
                  <a:srgbClr val="BD5427"/>
                </a:solidFill>
                <a:effectLst>
                  <a:reflection stA="50000" endPos="75000" dist="12700" dir="5400000" sy="-100000" algn="bl" rotWithShape="0"/>
                </a:effectLst>
                <a:latin typeface="Arial"/>
                <a:cs typeface="Arial"/>
              </a:rPr>
              <a:t>Community Survey</a:t>
            </a:r>
            <a:endParaRPr lang="en-US" sz="4600" cap="small" dirty="0">
              <a:solidFill>
                <a:srgbClr val="BD5427"/>
              </a:solidFill>
              <a:effectLst>
                <a:reflection stA="50000" endPos="75000" dist="12700" dir="5400000" sy="-100000" algn="bl" rotWithShape="0"/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528488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914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Create behaviorally realistic communications to help people meet the threat of sea level rise</a:t>
            </a:r>
            <a:endParaRPr lang="en-US" sz="3200" b="1" dirty="0">
              <a:solidFill>
                <a:schemeClr val="tx2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5334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200" b="1" dirty="0" smtClean="0">
                <a:solidFill>
                  <a:srgbClr val="008080"/>
                </a:solidFill>
                <a:latin typeface="Calibri"/>
                <a:cs typeface="Calibri"/>
              </a:rPr>
              <a:t>Gabrielle Wong-Parodi</a:t>
            </a:r>
            <a:r>
              <a:rPr lang="en-US" sz="2200" b="1" baseline="30000" dirty="0" smtClean="0">
                <a:solidFill>
                  <a:srgbClr val="008080"/>
                </a:solidFill>
                <a:latin typeface="Calibri"/>
                <a:cs typeface="Calibri"/>
              </a:rPr>
              <a:t>1</a:t>
            </a:r>
            <a:r>
              <a:rPr lang="en-US" sz="2200" b="1" dirty="0" smtClean="0">
                <a:solidFill>
                  <a:srgbClr val="008080"/>
                </a:solidFill>
                <a:latin typeface="Calibri"/>
                <a:cs typeface="Calibri"/>
              </a:rPr>
              <a:t>, Baruch Fischhoff</a:t>
            </a:r>
            <a:r>
              <a:rPr lang="en-US" sz="2200" b="1" baseline="30000" dirty="0" smtClean="0">
                <a:solidFill>
                  <a:srgbClr val="008080"/>
                </a:solidFill>
                <a:latin typeface="Calibri"/>
                <a:cs typeface="Calibri"/>
              </a:rPr>
              <a:t>1</a:t>
            </a:r>
            <a:r>
              <a:rPr lang="en-US" sz="2200" b="1" dirty="0" smtClean="0">
                <a:solidFill>
                  <a:srgbClr val="008080"/>
                </a:solidFill>
                <a:latin typeface="Calibri"/>
                <a:cs typeface="Calibri"/>
              </a:rPr>
              <a:t>, &amp; Ben Strauss</a:t>
            </a:r>
            <a:r>
              <a:rPr lang="en-US" sz="2200" b="1" baseline="30000" dirty="0" smtClean="0">
                <a:solidFill>
                  <a:srgbClr val="008080"/>
                </a:solidFill>
                <a:latin typeface="Calibri"/>
                <a:cs typeface="Calibri"/>
              </a:rPr>
              <a:t>2</a:t>
            </a:r>
          </a:p>
          <a:p>
            <a:pPr algn="l"/>
            <a:endParaRPr lang="en-US" sz="2000" b="1" dirty="0" smtClean="0">
              <a:solidFill>
                <a:srgbClr val="008080"/>
              </a:solidFill>
              <a:latin typeface="Calibri"/>
              <a:cs typeface="Calibri"/>
            </a:endParaRPr>
          </a:p>
          <a:p>
            <a:pPr algn="l"/>
            <a:r>
              <a:rPr lang="en-US" sz="1900" b="1" dirty="0" smtClean="0">
                <a:solidFill>
                  <a:srgbClr val="008080"/>
                </a:solidFill>
                <a:latin typeface="Calibri"/>
                <a:cs typeface="Calibri"/>
              </a:rPr>
              <a:t>Carnegie Mellon University</a:t>
            </a:r>
            <a:r>
              <a:rPr lang="en-US" sz="1900" b="1" baseline="30000" dirty="0" smtClean="0">
                <a:solidFill>
                  <a:srgbClr val="008080"/>
                </a:solidFill>
                <a:latin typeface="Calibri"/>
                <a:cs typeface="Calibri"/>
              </a:rPr>
              <a:t>1</a:t>
            </a:r>
          </a:p>
          <a:p>
            <a:pPr algn="l"/>
            <a:r>
              <a:rPr lang="en-US" sz="1900" b="1" dirty="0" smtClean="0">
                <a:solidFill>
                  <a:srgbClr val="008080"/>
                </a:solidFill>
                <a:latin typeface="Calibri"/>
                <a:cs typeface="Calibri"/>
              </a:rPr>
              <a:t>Climate Central</a:t>
            </a:r>
            <a:r>
              <a:rPr lang="en-US" sz="1900" b="1" baseline="30000" dirty="0" smtClean="0">
                <a:solidFill>
                  <a:srgbClr val="008080"/>
                </a:solidFill>
                <a:latin typeface="Calibri"/>
                <a:cs typeface="Calibri"/>
              </a:rPr>
              <a:t>2</a:t>
            </a:r>
            <a:endParaRPr lang="en-US" sz="1900" b="1" baseline="30000" dirty="0">
              <a:solidFill>
                <a:srgbClr val="008080"/>
              </a:solidFill>
              <a:latin typeface="Calibri"/>
              <a:cs typeface="Calibri"/>
            </a:endParaRPr>
          </a:p>
        </p:txBody>
      </p:sp>
      <p:sp>
        <p:nvSpPr>
          <p:cNvPr id="5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Preparing For Risk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3124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b="1" i="1" dirty="0" smtClean="0">
                <a:solidFill>
                  <a:srgbClr val="BD5427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  <a:reflection stA="50000" endPos="75000" dist="12700" dir="5400000" sy="-100000" algn="bl" rotWithShape="0"/>
                </a:effectLst>
                <a:latin typeface="Calibri"/>
                <a:cs typeface="Calibri"/>
              </a:rPr>
              <a:t>What are views on the risk and preparing for that risk?</a:t>
            </a:r>
            <a:endParaRPr lang="en-US" sz="2600" b="1" i="1" dirty="0">
              <a:solidFill>
                <a:srgbClr val="BD5427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  <a:reflection stA="50000" endPos="75000" dist="12700" dir="5400000" sy="-100000" algn="bl" rotWithShape="0"/>
              </a:effectLst>
              <a:latin typeface="Calibri"/>
              <a:cs typeface="Calibri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229100" y="2209800"/>
            <a:ext cx="685800" cy="12192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150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Preparing For Risk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395875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Interviews</a:t>
            </a:r>
          </a:p>
          <a:p>
            <a:pPr algn="ctr"/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Spring 2014</a:t>
            </a:r>
            <a:endParaRPr lang="en-US" dirty="0">
              <a:solidFill>
                <a:schemeClr val="tx1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639208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Local Surveys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Summer 2014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97606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Representative Surveys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Summer 2015</a:t>
            </a:r>
          </a:p>
        </p:txBody>
      </p:sp>
      <p:sp>
        <p:nvSpPr>
          <p:cNvPr id="14" name="Shape 152"/>
          <p:cNvSpPr txBox="1"/>
          <p:nvPr/>
        </p:nvSpPr>
        <p:spPr>
          <a:xfrm>
            <a:off x="479612" y="914400"/>
            <a:ext cx="7978588" cy="243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50838" lvl="1" indent="-342900" defTabSz="457200" fontAlgn="base">
              <a:spcAft>
                <a:spcPts val="18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solidFill>
                  <a:srgbClr val="FFFFFF"/>
                </a:solidFill>
                <a:ea typeface="ＭＳ Ｐゴシック" charset="0"/>
                <a:cs typeface="Arial" charset="0"/>
              </a:rPr>
              <a:t>Open-ended interviews – capture views about risk, preparation</a:t>
            </a:r>
          </a:p>
          <a:p>
            <a:pPr marL="350838" lvl="1" indent="-342900" defTabSz="457200" fontAlgn="base">
              <a:spcAft>
                <a:spcPts val="18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solidFill>
                  <a:srgbClr val="FFFFFF"/>
                </a:solidFill>
                <a:ea typeface="ＭＳ Ｐゴシック" charset="0"/>
                <a:cs typeface="Arial" charset="0"/>
              </a:rPr>
              <a:t>Local surveys – informed by interviews, identify prevalence of beliefs and practices</a:t>
            </a:r>
          </a:p>
          <a:p>
            <a:pPr marL="350838" lvl="1" indent="-342900" defTabSz="457200" fontAlgn="base">
              <a:spcAft>
                <a:spcPts val="18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solidFill>
                  <a:srgbClr val="FFFFFF"/>
                </a:solidFill>
                <a:ea typeface="ＭＳ Ｐゴシック" charset="0"/>
                <a:cs typeface="Arial" charset="0"/>
              </a:rPr>
              <a:t>Representative surveys – informed by interviews/local surveys, identify prevalence of beliefs and practices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52400" y="5486400"/>
            <a:ext cx="2166554" cy="1098707"/>
          </a:xfrm>
          <a:prstGeom prst="roundRect">
            <a:avLst/>
          </a:prstGeom>
          <a:solidFill>
            <a:srgbClr val="008080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Views on the risk and preparing for that risk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63641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Preparing For Risk</a:t>
            </a:r>
            <a:endParaRPr lang="en-US" dirty="0"/>
          </a:p>
        </p:txBody>
      </p:sp>
      <p:sp>
        <p:nvSpPr>
          <p:cNvPr id="125" name="Shape 125"/>
          <p:cNvSpPr txBox="1"/>
          <p:nvPr/>
        </p:nvSpPr>
        <p:spPr>
          <a:xfrm>
            <a:off x="457200" y="914400"/>
            <a:ext cx="8839200" cy="312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50838" lvl="1" indent="-342900" defTabSz="457200" fontAlgn="base">
              <a:spcAft>
                <a:spcPts val="6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solidFill>
                  <a:srgbClr val="FFFFFF"/>
                </a:solidFill>
                <a:ea typeface="ＭＳ Ｐゴシック" charset="0"/>
                <a:cs typeface="Arial" charset="0"/>
              </a:rPr>
              <a:t>14 open-ended interviews in Little </a:t>
            </a:r>
            <a:r>
              <a:rPr lang="en-US" sz="2200" dirty="0" smtClean="0">
                <a:solidFill>
                  <a:srgbClr val="FFFFFF"/>
                </a:solidFill>
                <a:ea typeface="ＭＳ Ｐゴシック" charset="0"/>
                <a:cs typeface="Arial" charset="0"/>
              </a:rPr>
              <a:t>Egg, </a:t>
            </a:r>
            <a:r>
              <a:rPr lang="en-US" sz="2200" dirty="0">
                <a:solidFill>
                  <a:srgbClr val="FFFFFF"/>
                </a:solidFill>
                <a:ea typeface="ＭＳ Ｐゴシック" charset="0"/>
                <a:cs typeface="Arial" charset="0"/>
              </a:rPr>
              <a:t>Tuckerton, Sea Bright, Highlands</a:t>
            </a:r>
          </a:p>
          <a:p>
            <a:pPr marL="350838" lvl="1" indent="-342900" defTabSz="457200" fontAlgn="base">
              <a:spcAft>
                <a:spcPts val="6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 smtClean="0">
                <a:solidFill>
                  <a:srgbClr val="FFFFFF"/>
                </a:solidFill>
                <a:ea typeface="ＭＳ Ｐゴシック" charset="0"/>
                <a:cs typeface="Arial" charset="0"/>
                <a:sym typeface="Calibri"/>
              </a:rPr>
              <a:t>Participants</a:t>
            </a:r>
          </a:p>
          <a:p>
            <a:pPr marL="808038" lvl="2" indent="-342900" defTabSz="457200" fontAlgn="base">
              <a:spcAft>
                <a:spcPts val="6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"/>
              <a:defRPr/>
            </a:pPr>
            <a:r>
              <a:rPr lang="en-US" sz="2000" dirty="0">
                <a:cs typeface="Calibri"/>
              </a:rPr>
              <a:t>All full-time residents (20+ years)</a:t>
            </a:r>
          </a:p>
          <a:p>
            <a:pPr marL="808038" lvl="2" indent="-342900" defTabSz="457200" fontAlgn="base">
              <a:spcAft>
                <a:spcPts val="6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"/>
              <a:defRPr/>
            </a:pPr>
            <a:r>
              <a:rPr lang="en-US" sz="2000" dirty="0">
                <a:cs typeface="Calibri"/>
              </a:rPr>
              <a:t>Average age 62.4 </a:t>
            </a:r>
            <a:r>
              <a:rPr lang="en-US" sz="2000" dirty="0" smtClean="0">
                <a:cs typeface="Calibri"/>
              </a:rPr>
              <a:t>years</a:t>
            </a:r>
            <a:endParaRPr lang="en-US" sz="2000" dirty="0">
              <a:cs typeface="Calibri"/>
            </a:endParaRPr>
          </a:p>
          <a:p>
            <a:pPr marL="808038" lvl="2" indent="-342900" defTabSz="457200" fontAlgn="base">
              <a:spcAft>
                <a:spcPts val="6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"/>
              <a:defRPr/>
            </a:pPr>
            <a:r>
              <a:rPr lang="en-US" sz="2000" dirty="0">
                <a:cs typeface="Calibri"/>
              </a:rPr>
              <a:t>69.2% with at least a college degree</a:t>
            </a:r>
          </a:p>
          <a:p>
            <a:pPr marL="808038" lvl="2" indent="-342900" defTabSz="457200" fontAlgn="base">
              <a:spcAft>
                <a:spcPts val="6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"/>
              <a:defRPr/>
            </a:pPr>
            <a:r>
              <a:rPr lang="en-US" sz="2000" dirty="0">
                <a:cs typeface="Calibri"/>
              </a:rPr>
              <a:t>41.6% </a:t>
            </a:r>
            <a:r>
              <a:rPr lang="en-US" sz="2000" dirty="0" smtClean="0">
                <a:cs typeface="Calibri"/>
              </a:rPr>
              <a:t>female</a:t>
            </a:r>
            <a:endParaRPr lang="en-US" sz="2000" dirty="0">
              <a:cs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639208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Local Surveys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Summer 2014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97606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Representative Surveys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Summer 2015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2400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Views on the risk and preparing for that risk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05446" y="5486400"/>
            <a:ext cx="2166554" cy="1098707"/>
          </a:xfrm>
          <a:prstGeom prst="roundRect">
            <a:avLst/>
          </a:prstGeom>
          <a:solidFill>
            <a:srgbClr val="008080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Interviews Spring 2014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16556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Preparing For Risk</a:t>
            </a:r>
            <a:endParaRPr lang="en-US" dirty="0"/>
          </a:p>
        </p:txBody>
      </p:sp>
      <p:sp>
        <p:nvSpPr>
          <p:cNvPr id="125" name="Shape 125"/>
          <p:cNvSpPr txBox="1"/>
          <p:nvPr/>
        </p:nvSpPr>
        <p:spPr>
          <a:xfrm>
            <a:off x="457200" y="914400"/>
            <a:ext cx="8686800" cy="4038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50838" lvl="1" indent="-342900" defTabSz="457200" fontAlgn="base">
              <a:spcAft>
                <a:spcPts val="18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cs typeface="Calibri"/>
              </a:rPr>
              <a:t>What do people think about the </a:t>
            </a:r>
            <a:r>
              <a:rPr lang="en-US" sz="2200" dirty="0" smtClean="0">
                <a:cs typeface="Calibri"/>
              </a:rPr>
              <a:t>risk?</a:t>
            </a:r>
            <a:endParaRPr lang="en-US" sz="2200" dirty="0" smtClean="0">
              <a:solidFill>
                <a:srgbClr val="FFFFFF"/>
              </a:solidFill>
              <a:ea typeface="ＭＳ Ｐゴシック" charset="0"/>
              <a:cs typeface="Arial" charset="0"/>
              <a:sym typeface="Calibri"/>
            </a:endParaRPr>
          </a:p>
          <a:p>
            <a:pPr marL="68263" lvl="2" defTabSz="457200" fontAlgn="base">
              <a:spcAft>
                <a:spcPts val="600"/>
              </a:spcAft>
              <a:buClr>
                <a:srgbClr val="44676E"/>
              </a:buClr>
              <a:buSzPct val="75000"/>
              <a:defRPr/>
            </a:pPr>
            <a:r>
              <a:rPr lang="en-US" sz="2000" i="1" dirty="0">
                <a:solidFill>
                  <a:srgbClr val="BD5427"/>
                </a:solidFill>
                <a:cs typeface="Calibri"/>
              </a:rPr>
              <a:t>“What is causing it?  I can’t really say.  It could be just a natural cycle.  It could be contributed to global – ice melting or whatever.  But either way, it is happening…something is different in the last 52 years in this area</a:t>
            </a:r>
            <a:r>
              <a:rPr lang="en-US" sz="2000" i="1" dirty="0" smtClean="0">
                <a:solidFill>
                  <a:srgbClr val="BD5427"/>
                </a:solidFill>
                <a:cs typeface="Calibri"/>
              </a:rPr>
              <a:t>”</a:t>
            </a:r>
            <a:r>
              <a:rPr lang="en-US" sz="2000" i="1" dirty="0" smtClean="0">
                <a:cs typeface="Calibri"/>
              </a:rPr>
              <a:t> (participant 8)</a:t>
            </a:r>
          </a:p>
          <a:p>
            <a:pPr marL="465138" lvl="2" defTabSz="457200" fontAlgn="base">
              <a:spcAft>
                <a:spcPts val="600"/>
              </a:spcAft>
              <a:buClr>
                <a:srgbClr val="44676E"/>
              </a:buClr>
              <a:buSzPct val="75000"/>
              <a:defRPr/>
            </a:pPr>
            <a:endParaRPr lang="en-US" sz="2000" i="1" dirty="0" smtClean="0">
              <a:cs typeface="Calibri"/>
            </a:endParaRPr>
          </a:p>
          <a:p>
            <a:pPr marL="4763" lvl="2" defTabSz="457200" fontAlgn="base">
              <a:spcAft>
                <a:spcPts val="2400"/>
              </a:spcAft>
              <a:buClr>
                <a:srgbClr val="44676E"/>
              </a:buClr>
              <a:buSzPct val="75000"/>
              <a:defRPr/>
            </a:pPr>
            <a:r>
              <a:rPr lang="en-US" sz="2000" i="1" dirty="0">
                <a:solidFill>
                  <a:srgbClr val="BD5427"/>
                </a:solidFill>
                <a:cs typeface="Calibri"/>
              </a:rPr>
              <a:t>“</a:t>
            </a:r>
            <a:r>
              <a:rPr lang="en-US" sz="2000" i="1" dirty="0">
                <a:solidFill>
                  <a:srgbClr val="BD5427"/>
                </a:solidFill>
                <a:cs typeface="Calibri"/>
              </a:rPr>
              <a:t>…you live in a coastal town, so it’s kind of expected that if you can afford to live near the ocean you have to know that there’s certain risks” </a:t>
            </a:r>
            <a:r>
              <a:rPr lang="en-US" sz="2000" dirty="0">
                <a:cs typeface="Calibri"/>
              </a:rPr>
              <a:t>(participant 3</a:t>
            </a:r>
            <a:r>
              <a:rPr lang="en-US" sz="2000" dirty="0" smtClean="0">
                <a:cs typeface="Calibri"/>
              </a:rPr>
              <a:t>)</a:t>
            </a:r>
            <a:endParaRPr lang="en-US" sz="2000" i="1" dirty="0">
              <a:cs typeface="Calibri"/>
            </a:endParaRPr>
          </a:p>
          <a:p>
            <a:pPr marL="350838" lvl="1" indent="-342900" defTabSz="457200" fontAlgn="base">
              <a:spcAft>
                <a:spcPts val="18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cs typeface="Calibri"/>
              </a:rPr>
              <a:t>Risk increasing (drawing from own experience); sense of responsibility for meeting threat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39208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Local Surveys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Summer 2014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97606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Representative Surveys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Summer 2015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2400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Views on the risk and preparing for that risk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05446" y="5486400"/>
            <a:ext cx="2166554" cy="1098707"/>
          </a:xfrm>
          <a:prstGeom prst="roundRect">
            <a:avLst/>
          </a:prstGeom>
          <a:solidFill>
            <a:srgbClr val="008080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Interviews Spring 2014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495032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Preparing For Risk</a:t>
            </a:r>
            <a:endParaRPr lang="en-US" dirty="0"/>
          </a:p>
        </p:txBody>
      </p:sp>
      <p:sp>
        <p:nvSpPr>
          <p:cNvPr id="125" name="Shape 125"/>
          <p:cNvSpPr txBox="1"/>
          <p:nvPr/>
        </p:nvSpPr>
        <p:spPr>
          <a:xfrm>
            <a:off x="457200" y="914400"/>
            <a:ext cx="8686800" cy="4343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50838" lvl="1" indent="-342900" defTabSz="457200" fontAlgn="base">
              <a:spcAft>
                <a:spcPts val="18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cs typeface="Calibri"/>
              </a:rPr>
              <a:t>225 participants in Little </a:t>
            </a:r>
            <a:r>
              <a:rPr lang="en-US" sz="2200" dirty="0" smtClean="0">
                <a:cs typeface="Calibri"/>
              </a:rPr>
              <a:t>Egg, </a:t>
            </a:r>
            <a:r>
              <a:rPr lang="en-US" sz="2200" dirty="0">
                <a:cs typeface="Calibri"/>
              </a:rPr>
              <a:t>Tuckerton, Sea Bright, Highlands</a:t>
            </a:r>
          </a:p>
          <a:p>
            <a:pPr marL="350838" lvl="1" indent="-342900" defTabSz="457200" fontAlgn="base">
              <a:spcAft>
                <a:spcPts val="6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cs typeface="Calibri"/>
              </a:rPr>
              <a:t>Participants</a:t>
            </a:r>
          </a:p>
          <a:p>
            <a:pPr marL="808038" lvl="2" indent="-342900" defTabSz="457200" fontAlgn="base">
              <a:spcAft>
                <a:spcPts val="6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55.2% long-time residents (at least 15 years)</a:t>
            </a:r>
          </a:p>
          <a:p>
            <a:pPr marL="808038" lvl="2" indent="-342900" defTabSz="457200" fontAlgn="base">
              <a:spcAft>
                <a:spcPts val="6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Average age 57.1 years (SD=11.6 years)</a:t>
            </a:r>
          </a:p>
          <a:p>
            <a:pPr marL="808038" lvl="2" indent="-342900" defTabSz="457200" fontAlgn="base">
              <a:spcAft>
                <a:spcPts val="6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51.0% with at least a college degree</a:t>
            </a:r>
          </a:p>
          <a:p>
            <a:pPr marL="808038" lvl="2" indent="-342900" defTabSz="457200" fontAlgn="base">
              <a:spcAft>
                <a:spcPts val="6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49.2% female</a:t>
            </a:r>
          </a:p>
          <a:p>
            <a:pPr marL="808038" lvl="2" indent="-342900" defTabSz="457200" fontAlgn="base">
              <a:spcAft>
                <a:spcPts val="6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50.5% with an annual income of at least $76k</a:t>
            </a:r>
          </a:p>
          <a:p>
            <a:pPr marL="808038" lvl="2" indent="-342900" defTabSz="457200" fontAlgn="base">
              <a:spcAft>
                <a:spcPts val="6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33.9% Independent, 31.2% Republican, 15.6% Democrat, 2.7% Other, 16.7% prefer not to answer</a:t>
            </a:r>
          </a:p>
          <a:p>
            <a:pPr marL="808038" lvl="2" indent="-342900" defTabSz="457200" fontAlgn="base">
              <a:spcAft>
                <a:spcPts val="6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63.4% think climate change is happening, 19.6% </a:t>
            </a:r>
            <a:r>
              <a:rPr lang="en-US" sz="2000" dirty="0" smtClean="0">
                <a:cs typeface="Calibri"/>
              </a:rPr>
              <a:t>don’t </a:t>
            </a:r>
            <a:r>
              <a:rPr lang="en-US" sz="2000" dirty="0">
                <a:cs typeface="Calibri"/>
              </a:rPr>
              <a:t>know, </a:t>
            </a:r>
            <a:r>
              <a:rPr lang="en-US" sz="2000" dirty="0" smtClean="0">
                <a:cs typeface="Calibri"/>
              </a:rPr>
              <a:t>17.0</a:t>
            </a:r>
            <a:r>
              <a:rPr lang="en-US" sz="2000" dirty="0">
                <a:cs typeface="Calibri"/>
              </a:rPr>
              <a:t>% think </a:t>
            </a:r>
            <a:r>
              <a:rPr lang="en-US" sz="2000" dirty="0" smtClean="0">
                <a:cs typeface="Calibri"/>
              </a:rPr>
              <a:t>it’s not </a:t>
            </a:r>
            <a:r>
              <a:rPr lang="en-US" sz="2000" dirty="0">
                <a:cs typeface="Calibri"/>
              </a:rPr>
              <a:t>happening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95875" y="5486400"/>
            <a:ext cx="2166554" cy="10987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Interviews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Spring 2014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639208" y="5486400"/>
            <a:ext cx="2166554" cy="1098707"/>
          </a:xfrm>
          <a:prstGeom prst="roundRect">
            <a:avLst/>
          </a:prstGeom>
          <a:solidFill>
            <a:srgbClr val="008080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Local Surveys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Summer 2014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97606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Representative Surveys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Summer 2015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2400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Views on the risk and preparing for that risk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05446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Interviews Spring 2014</a:t>
            </a:r>
          </a:p>
        </p:txBody>
      </p:sp>
    </p:spTree>
    <p:extLst>
      <p:ext uri="{BB962C8B-B14F-4D97-AF65-F5344CB8AC3E}">
        <p14:creationId xmlns:p14="http://schemas.microsoft.com/office/powerpoint/2010/main" val="11831631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Preparing For Risk</a:t>
            </a:r>
            <a:endParaRPr lang="en-US" dirty="0"/>
          </a:p>
        </p:txBody>
      </p:sp>
      <p:sp>
        <p:nvSpPr>
          <p:cNvPr id="125" name="Shape 125"/>
          <p:cNvSpPr txBox="1"/>
          <p:nvPr/>
        </p:nvSpPr>
        <p:spPr>
          <a:xfrm>
            <a:off x="457200" y="914400"/>
            <a:ext cx="7696200" cy="609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50838" lvl="1" indent="-342900" defTabSz="457200" fontAlgn="base">
              <a:spcAft>
                <a:spcPts val="18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cs typeface="Calibri"/>
              </a:rPr>
              <a:t>How does flooding experience affect </a:t>
            </a:r>
            <a:r>
              <a:rPr lang="en-US" sz="2200" dirty="0" smtClean="0">
                <a:cs typeface="Calibri"/>
              </a:rPr>
              <a:t>preparation?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39208" y="5486400"/>
            <a:ext cx="2166554" cy="1098707"/>
          </a:xfrm>
          <a:prstGeom prst="roundRect">
            <a:avLst/>
          </a:prstGeom>
          <a:solidFill>
            <a:srgbClr val="008080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Local Surveys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Summer 2014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97606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Representative Surveys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Summer 2015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2400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Views on the risk and preparing for that risk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05446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Interviews Spring 2014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02080"/>
            <a:ext cx="5185682" cy="393192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26927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Preparing For Risk</a:t>
            </a:r>
            <a:endParaRPr lang="en-US" dirty="0"/>
          </a:p>
        </p:txBody>
      </p:sp>
      <p:sp>
        <p:nvSpPr>
          <p:cNvPr id="125" name="Shape 125"/>
          <p:cNvSpPr txBox="1"/>
          <p:nvPr/>
        </p:nvSpPr>
        <p:spPr>
          <a:xfrm>
            <a:off x="457200" y="914400"/>
            <a:ext cx="8305800" cy="2514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50838" lvl="1" indent="-342900" defTabSz="457200" fontAlgn="base">
              <a:spcAft>
                <a:spcPts val="18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>
                <a:cs typeface="Calibri"/>
              </a:rPr>
              <a:t>1,150 participants high-risk communities in NJ, </a:t>
            </a:r>
            <a:r>
              <a:rPr lang="en-US" sz="2200" dirty="0" smtClean="0">
                <a:cs typeface="Calibri"/>
              </a:rPr>
              <a:t>NY and CT</a:t>
            </a:r>
          </a:p>
          <a:p>
            <a:pPr marL="350838" lvl="1" indent="-342900" defTabSz="457200" fontAlgn="base">
              <a:spcAft>
                <a:spcPts val="6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200" dirty="0" smtClean="0">
                <a:cs typeface="Calibri"/>
              </a:rPr>
              <a:t>Participants</a:t>
            </a:r>
          </a:p>
          <a:p>
            <a:pPr marL="808038" lvl="2" indent="-342900" defTabSz="457200" fontAlgn="base">
              <a:spcAft>
                <a:spcPts val="3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Probabilistic sample</a:t>
            </a:r>
          </a:p>
          <a:p>
            <a:pPr marL="809244" lvl="2" indent="-342900" defTabSz="457200" fontAlgn="base">
              <a:spcAft>
                <a:spcPts val="300"/>
              </a:spcAft>
              <a:buClr>
                <a:srgbClr val="BD5427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Statistically representative of high-risk communities across demographics (age, sex, employment, marital status, access to internet, income, ethnicity, faith)</a:t>
            </a:r>
          </a:p>
          <a:p>
            <a:pPr marL="465138" lvl="2" defTabSz="457200" fontAlgn="base">
              <a:spcAft>
                <a:spcPts val="1800"/>
              </a:spcAft>
              <a:buClr>
                <a:srgbClr val="44676E"/>
              </a:buClr>
              <a:buSzPct val="75000"/>
              <a:defRPr/>
            </a:pPr>
            <a:endParaRPr lang="en-US" sz="2400" dirty="0">
              <a:cs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639208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Local Surveys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Summer 2014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97606" y="5486400"/>
            <a:ext cx="2166554" cy="1098707"/>
          </a:xfrm>
          <a:prstGeom prst="roundRect">
            <a:avLst/>
          </a:prstGeom>
          <a:solidFill>
            <a:srgbClr val="008080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Representative Surveys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Summer 2015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2400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Views on the risk and preparing for that risk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05446" y="5486400"/>
            <a:ext cx="2166554" cy="1098707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Interviews Spring 2014</a:t>
            </a:r>
          </a:p>
        </p:txBody>
      </p:sp>
    </p:spTree>
    <p:extLst>
      <p:ext uri="{BB962C8B-B14F-4D97-AF65-F5344CB8AC3E}">
        <p14:creationId xmlns:p14="http://schemas.microsoft.com/office/powerpoint/2010/main" val="29593639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Preparing For Risk</a:t>
            </a:r>
            <a:endParaRPr lang="en-US" dirty="0"/>
          </a:p>
        </p:txBody>
      </p:sp>
      <p:sp>
        <p:nvSpPr>
          <p:cNvPr id="125" name="Shape 125"/>
          <p:cNvSpPr txBox="1"/>
          <p:nvPr/>
        </p:nvSpPr>
        <p:spPr>
          <a:xfrm>
            <a:off x="3505200" y="952500"/>
            <a:ext cx="4495800" cy="1066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US" sz="2000" i="1" dirty="0">
                <a:solidFill>
                  <a:srgbClr val="BD5427"/>
                </a:solidFill>
                <a:cs typeface="Calibri"/>
              </a:rPr>
              <a:t>“I was there when Sandy hit,” “I was on the East Coast but was not directly exposed,” etc…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646" y="958693"/>
            <a:ext cx="2166554" cy="1098707"/>
          </a:xfrm>
          <a:prstGeom prst="roundRect">
            <a:avLst/>
          </a:prstGeom>
          <a:solidFill>
            <a:srgbClr val="008080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Section 1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Experience and exposure to Sandy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6646" y="2330293"/>
            <a:ext cx="2166554" cy="1098707"/>
          </a:xfrm>
          <a:prstGeom prst="roundRect">
            <a:avLst/>
          </a:prstGeom>
          <a:solidFill>
            <a:srgbClr val="008080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Section 2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Any before/after Sandy preparation?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6646" y="3701893"/>
            <a:ext cx="2166554" cy="1098707"/>
          </a:xfrm>
          <a:prstGeom prst="roundRect">
            <a:avLst/>
          </a:prstGeom>
          <a:solidFill>
            <a:srgbClr val="008080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Section 3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Chances of major flooding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646" y="5073493"/>
            <a:ext cx="2166554" cy="1098707"/>
          </a:xfrm>
          <a:prstGeom prst="roundRect">
            <a:avLst/>
          </a:prstGeom>
          <a:solidFill>
            <a:srgbClr val="008080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Section 4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Drivers of changing chance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505200" y="2406778"/>
            <a:ext cx="4292936" cy="945736"/>
          </a:xfrm>
          <a:prstGeom prst="round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US" sz="2000" i="1" dirty="0">
                <a:solidFill>
                  <a:srgbClr val="BD5427"/>
                </a:solidFill>
                <a:cs typeface="Calibri"/>
              </a:rPr>
              <a:t>“Are there any actions you wish you had taken, or had been able to do?”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505200" y="3679747"/>
            <a:ext cx="4292936" cy="1098707"/>
          </a:xfrm>
          <a:prstGeom prst="round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US" sz="2000" i="1" dirty="0">
                <a:solidFill>
                  <a:srgbClr val="BD5427"/>
                </a:solidFill>
                <a:cs typeface="Calibri"/>
              </a:rPr>
              <a:t>“What do you think the chances are of major flooding happening here in the next 30 years?”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05200" y="5165646"/>
            <a:ext cx="4292936" cy="914400"/>
          </a:xfrm>
          <a:prstGeom prst="round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US" sz="2000" i="1" dirty="0">
                <a:solidFill>
                  <a:srgbClr val="BD5427"/>
                </a:solidFill>
                <a:cs typeface="Calibri"/>
              </a:rPr>
              <a:t>“The frequency of storms,” “Coastal development,” etc… </a:t>
            </a:r>
          </a:p>
        </p:txBody>
      </p:sp>
      <p:sp>
        <p:nvSpPr>
          <p:cNvPr id="2" name="Down Arrow 1"/>
          <p:cNvSpPr/>
          <p:nvPr/>
        </p:nvSpPr>
        <p:spPr>
          <a:xfrm>
            <a:off x="1568484" y="2084832"/>
            <a:ext cx="182878" cy="2286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1568484" y="3456432"/>
            <a:ext cx="182878" cy="2286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1568484" y="4828032"/>
            <a:ext cx="182878" cy="2286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46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Preparing For Risk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cs typeface="Calibri"/>
              </a:rPr>
              <a:t>Please send comments, questions, requests for copies of papers to…</a:t>
            </a:r>
          </a:p>
          <a:p>
            <a:endParaRPr lang="en-US" sz="3200" dirty="0">
              <a:cs typeface="Calibri"/>
            </a:endParaRPr>
          </a:p>
          <a:p>
            <a:pPr algn="ctr"/>
            <a:r>
              <a:rPr lang="en-US" sz="2800" dirty="0">
                <a:solidFill>
                  <a:srgbClr val="008080"/>
                </a:solidFill>
                <a:cs typeface="Calibri"/>
              </a:rPr>
              <a:t>Gabrielle Wong-</a:t>
            </a:r>
            <a:r>
              <a:rPr lang="en-US" sz="2800" dirty="0" err="1">
                <a:solidFill>
                  <a:srgbClr val="008080"/>
                </a:solidFill>
                <a:cs typeface="Calibri"/>
              </a:rPr>
              <a:t>Parodi</a:t>
            </a:r>
            <a:endParaRPr lang="en-US" sz="2800" dirty="0">
              <a:solidFill>
                <a:srgbClr val="008080"/>
              </a:solidFill>
              <a:cs typeface="Calibri"/>
            </a:endParaRPr>
          </a:p>
          <a:p>
            <a:pPr algn="ctr"/>
            <a:r>
              <a:rPr lang="en-US" sz="2800" dirty="0" err="1">
                <a:solidFill>
                  <a:srgbClr val="008080"/>
                </a:solidFill>
                <a:cs typeface="Calibri"/>
              </a:rPr>
              <a:t>gwongpar@cmu.edu</a:t>
            </a:r>
            <a:endParaRPr lang="en-US" sz="2800" dirty="0">
              <a:solidFill>
                <a:srgbClr val="00808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95809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888323"/>
            <a:ext cx="9143999" cy="1100273"/>
          </a:xfrm>
          <a:prstGeom prst="rect">
            <a:avLst/>
          </a:prstGeom>
          <a:effectLst>
            <a:outerShdw blurRad="79375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800"/>
              </a:spcAft>
              <a:defRPr/>
            </a:pPr>
            <a:endParaRPr lang="en-US" sz="4600" b="1" cap="small" dirty="0" smtClean="0">
              <a:solidFill>
                <a:srgbClr val="BD5427"/>
              </a:solidFill>
              <a:effectLst>
                <a:reflection stA="50000" endPos="75000" dist="12700" dir="5400000" sy="-100000" algn="bl" rotWithShape="0"/>
              </a:effectLst>
              <a:latin typeface="Arial"/>
              <a:cs typeface="Arial"/>
            </a:endParaRPr>
          </a:p>
          <a:p>
            <a:pPr>
              <a:spcAft>
                <a:spcPts val="1800"/>
              </a:spcAft>
              <a:defRPr/>
            </a:pPr>
            <a:r>
              <a:rPr lang="en-US" sz="4600" b="1" cap="small" dirty="0" smtClean="0">
                <a:solidFill>
                  <a:srgbClr val="BD5427"/>
                </a:solidFill>
                <a:effectLst>
                  <a:reflection stA="50000" endPos="75000" dist="12700" dir="5400000" sy="-100000" algn="bl" rotWithShape="0"/>
                </a:effectLst>
                <a:latin typeface="Arial"/>
                <a:cs typeface="Arial"/>
              </a:rPr>
              <a:t>preparation</a:t>
            </a:r>
            <a:endParaRPr lang="en-US" sz="4600" cap="small" dirty="0">
              <a:solidFill>
                <a:srgbClr val="BD5427"/>
              </a:solidFill>
              <a:effectLst>
                <a:reflection stA="50000" endPos="75000" dist="12700" dir="5400000" sy="-100000" algn="bl" rotWithShape="0"/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124840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Resilience</a:t>
            </a:r>
            <a:endParaRPr lang="en-US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457199" y="914400"/>
            <a:ext cx="8686799" cy="2438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8" lvl="1" indent="-342900" defTabSz="457200" fontAlgn="base">
              <a:spcBef>
                <a:spcPts val="0"/>
              </a:spcBef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 smtClean="0">
                <a:cs typeface="Calibri"/>
              </a:rPr>
              <a:t>Resilience: “Resilience refers to the capability to prevent or protect against significant multi-hazard threats and incidents and to expeditiously recover and reconstitute critical services with minimum damage to public safety and health, the economy, and national security.” </a:t>
            </a:r>
            <a:r>
              <a:rPr lang="en-US" sz="2000" i="1" dirty="0" smtClean="0">
                <a:solidFill>
                  <a:srgbClr val="008080"/>
                </a:solidFill>
                <a:cs typeface="Calibri"/>
              </a:rPr>
              <a:t>(American Society of Civil Engineers, Critical Infrastructure Definitions, 20</a:t>
            </a:r>
            <a:r>
              <a:rPr lang="en-US" sz="2000" i="1" dirty="0">
                <a:solidFill>
                  <a:srgbClr val="008080"/>
                </a:solidFill>
                <a:cs typeface="Calibri"/>
              </a:rPr>
              <a:t>06) </a:t>
            </a:r>
          </a:p>
        </p:txBody>
      </p:sp>
      <p:pic>
        <p:nvPicPr>
          <p:cNvPr id="19462" name="Picture 6" descr="What We L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08" y="3581399"/>
            <a:ext cx="7143750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0934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Intermediate Solutions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914400"/>
            <a:ext cx="8229600" cy="24535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 smtClean="0">
                <a:cs typeface="Calibri"/>
              </a:rPr>
              <a:t>Social: Networks help increase resiliency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 smtClean="0">
                <a:cs typeface="Calibri"/>
              </a:rPr>
              <a:t>Economic: Strong economies are more resilient both on an individual and a community basis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 smtClean="0">
                <a:cs typeface="Calibri"/>
              </a:rPr>
              <a:t>Environmental: Both grey and green infrastructure can be employed to reduce flooding threats</a:t>
            </a:r>
            <a:endParaRPr lang="en-US" sz="2400" dirty="0">
              <a:cs typeface="Calibri"/>
            </a:endParaRPr>
          </a:p>
        </p:txBody>
      </p:sp>
      <p:pic>
        <p:nvPicPr>
          <p:cNvPr id="20484" name="Picture 4" descr="http://socialmediasolution.co.za/wordpress/wp-content/uploads/2013/10/social_netwo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638550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4546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Increasing Social Resiliency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914400"/>
            <a:ext cx="7543800" cy="4191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 smtClean="0">
                <a:cs typeface="Calibri"/>
              </a:rPr>
              <a:t>Make a plan for communicating during a disaster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 smtClean="0">
                <a:cs typeface="Calibri"/>
              </a:rPr>
              <a:t>Public </a:t>
            </a:r>
            <a:r>
              <a:rPr lang="en-US" sz="2400" dirty="0">
                <a:cs typeface="Calibri"/>
              </a:rPr>
              <a:t>Education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>
                <a:cs typeface="Calibri"/>
              </a:rPr>
              <a:t>Communication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>
                <a:cs typeface="Calibri"/>
              </a:rPr>
              <a:t>Access to information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>
                <a:cs typeface="Calibri"/>
              </a:rPr>
              <a:t>Strengthening Social networks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 smtClean="0">
                <a:cs typeface="Calibri"/>
              </a:rPr>
              <a:t>Build </a:t>
            </a:r>
            <a:r>
              <a:rPr lang="en-US" sz="2400" dirty="0">
                <a:cs typeface="Calibri"/>
              </a:rPr>
              <a:t>a Disaster Kit</a:t>
            </a:r>
          </a:p>
        </p:txBody>
      </p:sp>
      <p:pic>
        <p:nvPicPr>
          <p:cNvPr id="22530" name="Picture 2" descr="http://www.publicsafety.gc.ca/cnt/rsrcs/pblctns/mrgnc-mngmnt-pnnng/mrgnc-mngmnt-pnnng-fig01-e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720886"/>
            <a:ext cx="4343399" cy="468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73009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Increasing Economic Resiliency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199" y="914400"/>
            <a:ext cx="8686801" cy="2895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 smtClean="0">
                <a:cs typeface="Calibri"/>
              </a:rPr>
              <a:t>Focus </a:t>
            </a:r>
            <a:r>
              <a:rPr lang="en-US" sz="2400" dirty="0">
                <a:cs typeface="Calibri"/>
              </a:rPr>
              <a:t>on growing economic centers outside of flood prone areas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>
                <a:cs typeface="Calibri"/>
              </a:rPr>
              <a:t>Plan for bringing businesses back on line quickly after a disaster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>
                <a:cs typeface="Calibri"/>
              </a:rPr>
              <a:t>Participate in programs such as CRS to reduce flood insurance rates and increase individual economic resiliency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>
                <a:cs typeface="Calibri"/>
              </a:rPr>
              <a:t>Support initiatives to grow the economy</a:t>
            </a:r>
          </a:p>
        </p:txBody>
      </p:sp>
      <p:pic>
        <p:nvPicPr>
          <p:cNvPr id="21516" name="Picture 12" descr="https://static.suite.io/article_images/orig/be344f0b-fd62-4ef8-bb11-1e9c2346f2a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74" y="5029200"/>
            <a:ext cx="1721771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http://www.onr.navy.mil/%7E/media/Images/Landing-Pages/COOPbanner72.ash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520" y="5029200"/>
            <a:ext cx="673768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5013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Increasing Environmental Resiliency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914400"/>
            <a:ext cx="8382001" cy="3200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 smtClean="0">
                <a:cs typeface="Calibri"/>
              </a:rPr>
              <a:t>Enforce </a:t>
            </a:r>
            <a:r>
              <a:rPr lang="en-US" sz="2400" dirty="0">
                <a:cs typeface="Calibri"/>
              </a:rPr>
              <a:t>strict building codes to withstand storm events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>
                <a:cs typeface="Calibri"/>
              </a:rPr>
              <a:t>Develop protective infrastructure such as bulkheads/seawalls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>
                <a:cs typeface="Calibri"/>
              </a:rPr>
              <a:t>Raise homes, utilities, roads above flood levels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 smtClean="0">
                <a:cs typeface="Calibri"/>
              </a:rPr>
              <a:t>Build natural storm buffers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>
                <a:cs typeface="Calibri"/>
              </a:rPr>
              <a:t>Improve drainage</a:t>
            </a:r>
          </a:p>
        </p:txBody>
      </p:sp>
      <p:pic>
        <p:nvPicPr>
          <p:cNvPr id="19458" name="Picture 2" descr="http://www.supercriticalfluids.com/wp-content/uploads/Partnership-for-the-Delaware-Estuary-300x2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07408"/>
            <a:ext cx="3267456" cy="245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www.nj.gov/dep/gi/images/gi_logo_f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574" y="4410074"/>
            <a:ext cx="5534025" cy="244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1873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/>
        </p:nvSpPr>
        <p:spPr>
          <a:xfrm>
            <a:off x="1078173" y="0"/>
            <a:ext cx="8065826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National Fish and Wildlife Funded Project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199" y="914400"/>
            <a:ext cx="8382001" cy="4724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 smtClean="0">
                <a:cs typeface="Calibri"/>
              </a:rPr>
              <a:t>Enforce </a:t>
            </a:r>
            <a:r>
              <a:rPr lang="en-US" sz="2400" dirty="0">
                <a:cs typeface="Calibri"/>
              </a:rPr>
              <a:t>strict building codes to withstand storm events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>
                <a:cs typeface="Calibri"/>
              </a:rPr>
              <a:t>$2.13 million received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12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>
                <a:cs typeface="Calibri"/>
              </a:rPr>
              <a:t>Grant covers Tuckerton and Little Egg Harbor</a:t>
            </a:r>
          </a:p>
          <a:p>
            <a:pPr marL="350838" lvl="1" indent="-342900" defTabSz="457200" fontAlgn="base">
              <a:spcBef>
                <a:spcPts val="0"/>
              </a:spcBef>
              <a:spcAft>
                <a:spcPts val="600"/>
              </a:spcAft>
              <a:buClr>
                <a:srgbClr val="44676E"/>
              </a:buClr>
              <a:buSzPct val="75000"/>
              <a:buFont typeface="Wingdings" panose="05000000000000000000" pitchFamily="2" charset="2"/>
              <a:buChar char=""/>
              <a:defRPr/>
            </a:pPr>
            <a:r>
              <a:rPr lang="en-US" sz="2400" dirty="0">
                <a:cs typeface="Calibri"/>
              </a:rPr>
              <a:t>Includes:</a:t>
            </a:r>
          </a:p>
          <a:p>
            <a:pPr marL="750888" lvl="2" indent="-342900" defTabSz="457200" fontAlgn="base">
              <a:spcAft>
                <a:spcPts val="600"/>
              </a:spcAft>
              <a:buClr>
                <a:srgbClr val="E47243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Dredging</a:t>
            </a:r>
          </a:p>
          <a:p>
            <a:pPr marL="750888" lvl="2" indent="-342900" defTabSz="457200" fontAlgn="base">
              <a:spcAft>
                <a:spcPts val="600"/>
              </a:spcAft>
              <a:buClr>
                <a:srgbClr val="E47243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Thin Layer Deposition</a:t>
            </a:r>
          </a:p>
          <a:p>
            <a:pPr marL="750888" lvl="2" indent="-342900" defTabSz="457200" fontAlgn="base">
              <a:spcAft>
                <a:spcPts val="600"/>
              </a:spcAft>
              <a:buClr>
                <a:srgbClr val="E47243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Living </a:t>
            </a:r>
            <a:r>
              <a:rPr lang="en-US" sz="2000" dirty="0" smtClean="0">
                <a:cs typeface="Calibri"/>
              </a:rPr>
              <a:t>Shoreline </a:t>
            </a:r>
            <a:r>
              <a:rPr lang="en-US" sz="2000" dirty="0">
                <a:cs typeface="Calibri"/>
              </a:rPr>
              <a:t>construction</a:t>
            </a:r>
          </a:p>
          <a:p>
            <a:pPr marL="750888" lvl="2" indent="-342900" defTabSz="457200" fontAlgn="base">
              <a:spcAft>
                <a:spcPts val="600"/>
              </a:spcAft>
              <a:buClr>
                <a:srgbClr val="E47243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Beach replenishment</a:t>
            </a:r>
          </a:p>
          <a:p>
            <a:pPr marL="750888" lvl="2" indent="-342900" defTabSz="457200" fontAlgn="base">
              <a:spcAft>
                <a:spcPts val="600"/>
              </a:spcAft>
              <a:buClr>
                <a:srgbClr val="E47243"/>
              </a:buClr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sz="2000" dirty="0">
                <a:cs typeface="Calibri"/>
              </a:rPr>
              <a:t>Filling of low lying marsh areas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519083"/>
            <a:ext cx="3352799" cy="433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1287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Shape 633"/>
          <p:cNvSpPr txBox="1"/>
          <p:nvPr/>
        </p:nvSpPr>
        <p:spPr>
          <a:xfrm>
            <a:off x="152400" y="0"/>
            <a:ext cx="8991600" cy="3657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lvl="0" indent="0" algn="r">
              <a:buSzPct val="25000"/>
              <a:defRPr sz="2000" b="1">
                <a:solidFill>
                  <a:schemeClr val="l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95600" y="5077361"/>
            <a:ext cx="495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 smtClean="0">
                <a:solidFill>
                  <a:srgbClr val="FFFFFF"/>
                </a:solidFill>
              </a:rPr>
              <a:t>Leah </a:t>
            </a:r>
            <a:r>
              <a:rPr lang="en-US" sz="2000" dirty="0" err="1" smtClean="0">
                <a:solidFill>
                  <a:srgbClr val="FFFFFF"/>
                </a:solidFill>
              </a:rPr>
              <a:t>Yasenchak</a:t>
            </a:r>
            <a:r>
              <a:rPr lang="en-US" sz="2000" dirty="0" smtClean="0">
                <a:solidFill>
                  <a:srgbClr val="FFFFFF"/>
                </a:solidFill>
              </a:rPr>
              <a:t>: lyasenchak@njfuture.org</a:t>
            </a:r>
          </a:p>
          <a:p>
            <a:pPr>
              <a:spcAft>
                <a:spcPts val="1200"/>
              </a:spcAft>
            </a:pPr>
            <a:r>
              <a:rPr lang="en-US" sz="2000" dirty="0" smtClean="0">
                <a:solidFill>
                  <a:srgbClr val="FFFFFF"/>
                </a:solidFill>
              </a:rPr>
              <a:t>David Kutner: </a:t>
            </a:r>
            <a:r>
              <a:rPr lang="en-US" sz="2000" dirty="0" err="1" smtClean="0">
                <a:solidFill>
                  <a:srgbClr val="FFFFFF"/>
                </a:solidFill>
              </a:rPr>
              <a:t>dkutner@njfuture.org</a:t>
            </a:r>
            <a:endParaRPr lang="en-US" sz="2000" dirty="0" smtClean="0">
              <a:solidFill>
                <a:srgbClr val="FFFFFF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000" dirty="0" smtClean="0">
                <a:solidFill>
                  <a:srgbClr val="FFFFFF"/>
                </a:solidFill>
              </a:rPr>
              <a:t>www.njfuture.org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7" name="Picture 6" descr="climate-summit-cartoo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09" y="762000"/>
            <a:ext cx="6177182" cy="4114800"/>
          </a:xfrm>
          <a:prstGeom prst="rect">
            <a:avLst/>
          </a:prstGeom>
        </p:spPr>
      </p:pic>
      <p:pic>
        <p:nvPicPr>
          <p:cNvPr id="11" name="Shape 79"/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3409" y="5144720"/>
            <a:ext cx="1204962" cy="1188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01096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269399"/>
            <a:ext cx="8610600" cy="675481"/>
          </a:xfrm>
          <a:prstGeom prst="rect">
            <a:avLst/>
          </a:prstGeom>
          <a:effectLst>
            <a:outerShdw blurRad="79375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  <a:defRPr/>
            </a:pPr>
            <a:r>
              <a:rPr lang="en-US" sz="4000" b="1" cap="small" dirty="0" smtClean="0">
                <a:solidFill>
                  <a:srgbClr val="BD5427"/>
                </a:solidFill>
                <a:effectLst>
                  <a:reflection stA="56000" endPos="50000" dist="25400" dir="5400000" sy="-100000" algn="bl" rotWithShape="0"/>
                </a:effectLst>
                <a:latin typeface="Arial"/>
                <a:cs typeface="Arial"/>
              </a:rPr>
              <a:t>Planning For Our Coastal Future</a:t>
            </a:r>
            <a:endParaRPr lang="en-US" sz="4000" cap="small" dirty="0">
              <a:solidFill>
                <a:srgbClr val="BD5427"/>
              </a:solidFill>
              <a:effectLst>
                <a:reflection stA="56000" endPos="50000" dist="25400" dir="5400000" sy="-100000" algn="bl" rotWithShape="0"/>
              </a:effectLst>
              <a:latin typeface="Arial"/>
              <a:cs typeface="Arial"/>
            </a:endParaRPr>
          </a:p>
        </p:txBody>
      </p:sp>
      <p:pic>
        <p:nvPicPr>
          <p:cNvPr id="6" name="Picture 5" descr="Sea Po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839" y="1249680"/>
            <a:ext cx="6550923" cy="438912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257300" y="5760359"/>
            <a:ext cx="6858000" cy="865469"/>
          </a:xfrm>
          <a:prstGeom prst="rect">
            <a:avLst/>
          </a:prstGeom>
          <a:effectLst>
            <a:outerShdw blurRad="79375" dist="762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spcAft>
                <a:spcPts val="1800"/>
              </a:spcAft>
              <a:buNone/>
              <a:defRPr sz="3200" b="1">
                <a:solidFill>
                  <a:srgbClr val="44676E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400" dirty="0" smtClean="0"/>
              <a:t>Meeting #1-Vulnerabilty Analysis</a:t>
            </a:r>
          </a:p>
          <a:p>
            <a:r>
              <a:rPr lang="en-US" sz="1800" dirty="0" smtClean="0"/>
              <a:t>4-14-15</a:t>
            </a:r>
            <a:endParaRPr lang="en-US" sz="1800" dirty="0"/>
          </a:p>
        </p:txBody>
      </p:sp>
      <p:pic>
        <p:nvPicPr>
          <p:cNvPr id="11" name="Picture 10" descr="NJF_logo_041008 (2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498236"/>
            <a:ext cx="1143000" cy="112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12490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5814</TotalTime>
  <Words>1409</Words>
  <Application>Microsoft Office PowerPoint</Application>
  <PresentationFormat>On-screen Show (4:3)</PresentationFormat>
  <Paragraphs>243</Paragraphs>
  <Slides>50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Kutner</dc:creator>
  <cp:lastModifiedBy>David Kutner</cp:lastModifiedBy>
  <cp:revision>243</cp:revision>
  <dcterms:created xsi:type="dcterms:W3CDTF">2013-10-15T12:42:12Z</dcterms:created>
  <dcterms:modified xsi:type="dcterms:W3CDTF">2015-04-14T19:59:36Z</dcterms:modified>
</cp:coreProperties>
</file>